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3" r:id="rId13"/>
    <p:sldId id="274" r:id="rId14"/>
    <p:sldId id="272" r:id="rId15"/>
    <p:sldId id="275" r:id="rId16"/>
    <p:sldId id="270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b="1" cap="none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3B499-B39B-48A0-B8C5-8C47FEA25CF1}" type="datetimeFigureOut">
              <a:rPr lang="ru-RU"/>
              <a:pPr>
                <a:defRPr/>
              </a:pPr>
              <a:t>09.03.2014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BDE32-39D6-4BB7-8BBE-69E64E993E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4E953-5FBA-4C97-B962-CC9D848510BE}" type="datetimeFigureOut">
              <a:rPr lang="ru-RU"/>
              <a:pPr>
                <a:defRPr/>
              </a:pPr>
              <a:t>09.03.2014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8C18E-E93A-42B4-ADE5-3A0B2BE9FA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599FD-FA13-43B9-AF40-FDCE77DA446C}" type="datetimeFigureOut">
              <a:rPr lang="ru-RU"/>
              <a:pPr>
                <a:defRPr/>
              </a:pPr>
              <a:t>09.03.2014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96B8E-6672-4F72-9DDC-8CA3B9C128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>
              <a:defRPr sz="5400" b="1" cap="none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CF9EA-C298-4301-8C25-490846E5D91F}" type="datetimeFigureOut">
              <a:rPr lang="ru-RU"/>
              <a:pPr>
                <a:defRPr/>
              </a:pPr>
              <a:t>09.03.2014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46C50-8378-4AD5-8BC9-0C2FE07C39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4136F-7072-4061-A2CD-1BEE4F60771A}" type="datetimeFigureOut">
              <a:rPr lang="ru-RU"/>
              <a:pPr>
                <a:defRPr/>
              </a:pPr>
              <a:t>09.03.2014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FB10E5-9C03-463E-BC67-AF0E55D221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8F743-E97B-4054-8509-A7BC3A148CB3}" type="datetimeFigureOut">
              <a:rPr lang="ru-RU"/>
              <a:pPr>
                <a:defRPr/>
              </a:pPr>
              <a:t>09.03.2014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93E6A-4BFD-44A9-A8D2-3609C41D9F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871C3-82DD-4F5F-9E1C-7E82F841EF69}" type="datetimeFigureOut">
              <a:rPr lang="ru-RU"/>
              <a:pPr>
                <a:defRPr/>
              </a:pPr>
              <a:t>09.03.2014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D4009-6477-4A8A-B213-0D4A732DF5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F051A-0B00-4B8E-A90E-1755C70D3C1A}" type="datetimeFigureOut">
              <a:rPr lang="ru-RU"/>
              <a:pPr>
                <a:defRPr/>
              </a:pPr>
              <a:t>09.03.2014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05C3B-03F7-4E0B-95B2-2B3F6230DB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791A3-D799-4AA0-BEA2-5E4110A5C747}" type="datetimeFigureOut">
              <a:rPr lang="ru-RU"/>
              <a:pPr>
                <a:defRPr/>
              </a:pPr>
              <a:t>09.03.2014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C02D9-E2FA-4E7F-A0E0-5B535BA62E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bv100328.jpg"/>
          <p:cNvPicPr>
            <a:picLocks noChangeAspect="1"/>
          </p:cNvPicPr>
          <p:nvPr/>
        </p:nvPicPr>
        <p:blipFill>
          <a:blip r:embed="rId13" cstate="print">
            <a:lum bright="48000"/>
          </a:blip>
          <a:srcRect/>
          <a:stretch>
            <a:fillRect/>
          </a:stretch>
        </p:blipFill>
        <p:spPr bwMode="auto">
          <a:xfrm>
            <a:off x="8429625" y="0"/>
            <a:ext cx="714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bv100328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714375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556C471-1975-4D77-B9EB-D22D896A54E6}" type="datetimeFigureOut">
              <a:rPr lang="ru-RU"/>
              <a:pPr>
                <a:defRPr/>
              </a:pPr>
              <a:t>09.03.2014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AF183E4-4E26-4BC6-B1D4-2CB8C60120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2" r:id="rId2"/>
    <p:sldLayoutId id="214748367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>
          <a:ln w="10541" cmpd="sng">
            <a:solidFill>
              <a:schemeClr val="accent1">
                <a:shade val="88000"/>
                <a:satMod val="110000"/>
              </a:schemeClr>
            </a:solidFill>
            <a:prstDash val="solid"/>
          </a:ln>
          <a:gradFill>
            <a:gsLst>
              <a:gs pos="0">
                <a:schemeClr val="accent1">
                  <a:tint val="40000"/>
                  <a:satMod val="250000"/>
                </a:schemeClr>
              </a:gs>
              <a:gs pos="9000">
                <a:schemeClr val="accent1">
                  <a:tint val="52000"/>
                  <a:satMod val="300000"/>
                </a:schemeClr>
              </a:gs>
              <a:gs pos="50000">
                <a:schemeClr val="accent1">
                  <a:shade val="20000"/>
                  <a:satMod val="300000"/>
                </a:schemeClr>
              </a:gs>
              <a:gs pos="79000">
                <a:schemeClr val="accent1">
                  <a:tint val="52000"/>
                  <a:satMod val="300000"/>
                </a:schemeClr>
              </a:gs>
              <a:gs pos="100000">
                <a:schemeClr val="accent1">
                  <a:tint val="40000"/>
                  <a:satMod val="250000"/>
                </a:schemeClr>
              </a:gs>
            </a:gsLst>
            <a:lin ang="5400000"/>
          </a:gradFill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0B5395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0B5395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0B5395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0B5395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0B5395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2708920"/>
            <a:ext cx="8568952" cy="1470025"/>
          </a:xfrm>
        </p:spPr>
        <p:txBody>
          <a:bodyPr>
            <a:noAutofit/>
          </a:bodyPr>
          <a:lstStyle/>
          <a:p>
            <a:r>
              <a:rPr lang="uk-UA" sz="4200" dirty="0" smtClean="0">
                <a:effectLst/>
              </a:rPr>
              <a:t>Тема 10. </a:t>
            </a:r>
            <a:r>
              <a:rPr lang="ru-RU" sz="4200" dirty="0" err="1" smtClean="0">
                <a:effectLst/>
              </a:rPr>
              <a:t>Поняття</a:t>
            </a:r>
            <a:r>
              <a:rPr lang="ru-RU" sz="4200" dirty="0" smtClean="0">
                <a:effectLst/>
              </a:rPr>
              <a:t> </a:t>
            </a:r>
            <a:r>
              <a:rPr lang="ru-RU" sz="4200" dirty="0">
                <a:effectLst/>
              </a:rPr>
              <a:t>про </a:t>
            </a:r>
            <a:r>
              <a:rPr lang="ru-RU" sz="4200" dirty="0" err="1" smtClean="0">
                <a:effectLst/>
              </a:rPr>
              <a:t>програму</a:t>
            </a:r>
            <a:r>
              <a:rPr lang="ru-RU" sz="4200" dirty="0" smtClean="0">
                <a:effectLst/>
              </a:rPr>
              <a:t>.</a:t>
            </a:r>
            <a:br>
              <a:rPr lang="ru-RU" sz="4200" dirty="0" smtClean="0">
                <a:effectLst/>
              </a:rPr>
            </a:br>
            <a:r>
              <a:rPr lang="ru-RU" sz="4200" dirty="0" err="1" smtClean="0">
                <a:effectLst/>
              </a:rPr>
              <a:t>Вікно</a:t>
            </a:r>
            <a:r>
              <a:rPr lang="ru-RU" sz="4200" dirty="0" smtClean="0">
                <a:effectLst/>
              </a:rPr>
              <a:t> </a:t>
            </a:r>
            <a:r>
              <a:rPr lang="ru-RU" sz="4200" dirty="0" err="1">
                <a:effectLst/>
              </a:rPr>
              <a:t>програми</a:t>
            </a:r>
            <a:endParaRPr lang="uk-UA" sz="4200" dirty="0"/>
          </a:p>
        </p:txBody>
      </p:sp>
      <p:sp>
        <p:nvSpPr>
          <p:cNvPr id="12" name="Подзаголовок 1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круглена прямокутна виноска 6"/>
          <p:cNvSpPr/>
          <p:nvPr/>
        </p:nvSpPr>
        <p:spPr>
          <a:xfrm>
            <a:off x="2987824" y="116632"/>
            <a:ext cx="3384376" cy="1296144"/>
          </a:xfrm>
          <a:prstGeom prst="wedgeRoundRectCallout">
            <a:avLst>
              <a:gd name="adj1" fmla="val 367"/>
              <a:gd name="adj2" fmla="val 49864"/>
              <a:gd name="adj3" fmla="val 16667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i="1" dirty="0" smtClean="0"/>
              <a:t>Інформатика </a:t>
            </a:r>
          </a:p>
          <a:p>
            <a:pPr algn="ctr"/>
            <a:r>
              <a:rPr lang="uk-UA" sz="3600" b="1" i="1" dirty="0" smtClean="0"/>
              <a:t>5 клас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071343"/>
            <a:ext cx="1670025" cy="16700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713" y="4155089"/>
            <a:ext cx="2658287" cy="2658287"/>
          </a:xfrm>
          <a:prstGeom prst="rect">
            <a:avLst/>
          </a:prstGeom>
        </p:spPr>
      </p:pic>
      <p:sp>
        <p:nvSpPr>
          <p:cNvPr id="13" name="Округлена прямокутна виноска 6"/>
          <p:cNvSpPr/>
          <p:nvPr/>
        </p:nvSpPr>
        <p:spPr>
          <a:xfrm>
            <a:off x="0" y="1628800"/>
            <a:ext cx="9144000" cy="936104"/>
          </a:xfrm>
          <a:prstGeom prst="wedgeRoundRectCallout">
            <a:avLst>
              <a:gd name="adj1" fmla="val 367"/>
              <a:gd name="adj2" fmla="val 49864"/>
              <a:gd name="adj3" fmla="val 16667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/>
              <a:t>За підручником авторського колективу  </a:t>
            </a:r>
          </a:p>
          <a:p>
            <a:pPr algn="ctr"/>
            <a:r>
              <a:rPr lang="uk-UA" sz="2800" b="1" i="1" dirty="0" smtClean="0"/>
              <a:t>Й.Я. </a:t>
            </a:r>
            <a:r>
              <a:rPr lang="uk-UA" sz="2800" b="1" i="1" dirty="0" err="1" smtClean="0"/>
              <a:t>Ривкінд</a:t>
            </a:r>
            <a:r>
              <a:rPr lang="uk-UA" sz="2800" b="1" i="1" dirty="0" smtClean="0"/>
              <a:t>, Т.І. Лисенко, Л.А. </a:t>
            </a:r>
            <a:r>
              <a:rPr lang="uk-UA" sz="2800" b="1" i="1" dirty="0" err="1" smtClean="0"/>
              <a:t>Чернікова</a:t>
            </a:r>
            <a:r>
              <a:rPr lang="uk-UA" sz="2800" b="1" i="1" dirty="0" smtClean="0"/>
              <a:t>, В.В. </a:t>
            </a:r>
            <a:r>
              <a:rPr lang="uk-UA" sz="2800" b="1" i="1" dirty="0" err="1" smtClean="0"/>
              <a:t>Шакотько</a:t>
            </a:r>
            <a:endParaRPr lang="uk-UA" sz="2800" b="1" i="1" dirty="0"/>
          </a:p>
        </p:txBody>
      </p:sp>
      <p:pic>
        <p:nvPicPr>
          <p:cNvPr id="28673" name="Picture 1" descr="D:\Тани по работе\ілюстрації\картинки про школу\ComputerGir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973785"/>
            <a:ext cx="2781300" cy="269557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/>
          <a:lstStyle/>
          <a:p>
            <a:r>
              <a:rPr lang="uk-UA" dirty="0" smtClean="0"/>
              <a:t>Завдання 1 </a:t>
            </a:r>
            <a:endParaRPr lang="uk-UA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836711"/>
            <a:ext cx="8484339" cy="603885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41963" y="5805264"/>
            <a:ext cx="3646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rgbClr val="000000"/>
                </a:solidFill>
              </a:rPr>
              <a:t> </a:t>
            </a:r>
            <a:r>
              <a:rPr lang="ru-RU" sz="2000" b="1" i="1" dirty="0" smtClean="0">
                <a:solidFill>
                  <a:srgbClr val="000000"/>
                </a:solidFill>
              </a:rPr>
              <a:t>Рядок заголовка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1962" y="6140359"/>
            <a:ext cx="3646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rgbClr val="000000"/>
                </a:solidFill>
              </a:rPr>
              <a:t> </a:t>
            </a:r>
            <a:r>
              <a:rPr lang="ru-RU" sz="2000" b="1" i="1" dirty="0" smtClean="0">
                <a:solidFill>
                  <a:srgbClr val="000000"/>
                </a:solidFill>
              </a:rPr>
              <a:t>Рядок меню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9680" y="6460673"/>
            <a:ext cx="3660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rgbClr val="000000"/>
                </a:solidFill>
              </a:rPr>
              <a:t>Кнопка </a:t>
            </a:r>
            <a:r>
              <a:rPr lang="ru-RU" sz="2000" b="1" i="1" dirty="0" err="1" smtClean="0">
                <a:solidFill>
                  <a:srgbClr val="000000"/>
                </a:solidFill>
              </a:rPr>
              <a:t>Розгорнути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83520" y="5805264"/>
            <a:ext cx="3660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err="1" smtClean="0">
                <a:solidFill>
                  <a:srgbClr val="000000"/>
                </a:solidFill>
              </a:rPr>
              <a:t>Робоча</a:t>
            </a:r>
            <a:r>
              <a:rPr lang="ru-RU" sz="2000" b="1" i="1" dirty="0" smtClean="0">
                <a:solidFill>
                  <a:srgbClr val="000000"/>
                </a:solidFill>
              </a:rPr>
              <a:t> область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83520" y="6145324"/>
            <a:ext cx="3660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err="1" smtClean="0">
                <a:solidFill>
                  <a:srgbClr val="000000"/>
                </a:solidFill>
              </a:rPr>
              <a:t>Смуга</a:t>
            </a:r>
            <a:r>
              <a:rPr lang="ru-RU" sz="2000" b="1" i="1" dirty="0" smtClean="0">
                <a:solidFill>
                  <a:srgbClr val="000000"/>
                </a:solidFill>
              </a:rPr>
              <a:t> </a:t>
            </a:r>
            <a:r>
              <a:rPr lang="ru-RU" sz="2000" b="1" i="1" dirty="0" err="1" smtClean="0">
                <a:solidFill>
                  <a:srgbClr val="000000"/>
                </a:solidFill>
              </a:rPr>
              <a:t>прокручування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47516" y="6485384"/>
            <a:ext cx="3660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err="1" smtClean="0">
                <a:solidFill>
                  <a:srgbClr val="000000"/>
                </a:solidFill>
              </a:rPr>
              <a:t>Смуга</a:t>
            </a:r>
            <a:r>
              <a:rPr lang="ru-RU" sz="2000" b="1" i="1" dirty="0" smtClean="0">
                <a:solidFill>
                  <a:srgbClr val="000000"/>
                </a:solidFill>
              </a:rPr>
              <a:t> </a:t>
            </a:r>
            <a:r>
              <a:rPr lang="ru-RU" sz="2000" b="1" i="1" dirty="0" err="1" smtClean="0">
                <a:solidFill>
                  <a:srgbClr val="000000"/>
                </a:solidFill>
              </a:rPr>
              <a:t>прокручування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0634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Завдання 2 </a:t>
            </a:r>
            <a:endParaRPr lang="uk-UA" dirty="0"/>
          </a:p>
        </p:txBody>
      </p:sp>
      <p:graphicFrame>
        <p:nvGraphicFramePr>
          <p:cNvPr id="3" name="Таблиця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5404810"/>
              </p:ext>
            </p:extLst>
          </p:nvPr>
        </p:nvGraphicFramePr>
        <p:xfrm>
          <a:off x="755576" y="1844824"/>
          <a:ext cx="7385378" cy="24890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68106"/>
                <a:gridCol w="568106"/>
                <a:gridCol w="568106"/>
                <a:gridCol w="568106"/>
                <a:gridCol w="568106"/>
                <a:gridCol w="568106"/>
                <a:gridCol w="568106"/>
                <a:gridCol w="568106"/>
                <a:gridCol w="568106"/>
                <a:gridCol w="568106"/>
                <a:gridCol w="568106"/>
                <a:gridCol w="568106"/>
                <a:gridCol w="568106"/>
              </a:tblGrid>
              <a:tr h="497801"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9780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uk-UA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uk-UA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uk-UA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uk-UA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uk-UA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uk-UA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uk-UA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uk-UA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uk-UA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uk-UA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97801">
                <a:tc>
                  <a:txBody>
                    <a:bodyPr/>
                    <a:lstStyle/>
                    <a:p>
                      <a:pPr algn="ctr"/>
                      <a:endParaRPr lang="uk-UA" sz="24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97801"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97801">
                <a:tc>
                  <a:txBody>
                    <a:bodyPr/>
                    <a:lstStyle/>
                    <a:p>
                      <a:pPr algn="ctr"/>
                      <a:endParaRPr lang="uk-UA" sz="24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23528" y="4549249"/>
            <a:ext cx="8517904" cy="1328023"/>
          </a:xfrm>
          <a:prstGeom prst="roundRect">
            <a:avLst/>
          </a:prstGeom>
          <a:solidFill>
            <a:schemeClr val="accent1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400" b="1" i="1" dirty="0"/>
              <a:t>1</a:t>
            </a:r>
            <a:r>
              <a:rPr lang="uk-UA" sz="2400" b="1" i="1" dirty="0" smtClean="0"/>
              <a:t>. Об’єкт на екрані монітора, що змінює</a:t>
            </a:r>
            <a:br>
              <a:rPr lang="uk-UA" sz="2400" b="1" i="1" dirty="0" smtClean="0"/>
            </a:br>
            <a:r>
              <a:rPr lang="uk-UA" sz="2400" b="1" i="1" dirty="0" smtClean="0"/>
              <a:t>своє положення залежно від переміщення миші чи іншого пристрою введення даних.</a:t>
            </a:r>
            <a:endParaRPr lang="uk-UA" sz="2400" b="1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4529758"/>
            <a:ext cx="551982" cy="551982"/>
          </a:xfrm>
          <a:prstGeom prst="rect">
            <a:avLst/>
          </a:prstGeom>
        </p:spPr>
      </p:pic>
      <p:sp>
        <p:nvSpPr>
          <p:cNvPr id="6" name="Округлена прямокутна виноска 5"/>
          <p:cNvSpPr/>
          <p:nvPr/>
        </p:nvSpPr>
        <p:spPr>
          <a:xfrm>
            <a:off x="1259632" y="1844824"/>
            <a:ext cx="504056" cy="429580"/>
          </a:xfrm>
          <a:prstGeom prst="wedgeRoundRectCallout">
            <a:avLst>
              <a:gd name="adj1" fmla="val 76540"/>
              <a:gd name="adj2" fmla="val -2802"/>
              <a:gd name="adj3" fmla="val 16667"/>
            </a:avLst>
          </a:prstGeom>
          <a:solidFill>
            <a:schemeClr val="accent5">
              <a:lumMod val="75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/>
              <a:t>1</a:t>
            </a:r>
            <a:endParaRPr lang="uk-UA" sz="3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774050"/>
            <a:ext cx="571128" cy="571128"/>
          </a:xfrm>
          <a:prstGeom prst="rect">
            <a:avLst/>
          </a:prstGeom>
        </p:spPr>
      </p:pic>
      <p:graphicFrame>
        <p:nvGraphicFramePr>
          <p:cNvPr id="9" name="Таблиця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20045051"/>
              </p:ext>
            </p:extLst>
          </p:nvPr>
        </p:nvGraphicFramePr>
        <p:xfrm>
          <a:off x="1907704" y="1844824"/>
          <a:ext cx="5112954" cy="49780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68106"/>
                <a:gridCol w="568106"/>
                <a:gridCol w="568106"/>
                <a:gridCol w="568106"/>
                <a:gridCol w="568106"/>
                <a:gridCol w="568106"/>
                <a:gridCol w="568106"/>
                <a:gridCol w="568106"/>
                <a:gridCol w="568106"/>
              </a:tblGrid>
              <a:tr h="497801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bg1"/>
                          </a:solidFill>
                        </a:rPr>
                        <a:t>В</a:t>
                      </a:r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bg1"/>
                          </a:solidFill>
                        </a:rPr>
                        <a:t>к</a:t>
                      </a:r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bg1"/>
                          </a:solidFill>
                        </a:rPr>
                        <a:t>а</a:t>
                      </a:r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bg1"/>
                          </a:solidFill>
                        </a:rPr>
                        <a:t>з</a:t>
                      </a:r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bg1"/>
                          </a:solidFill>
                        </a:rPr>
                        <a:t>і</a:t>
                      </a:r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bg1"/>
                          </a:solidFill>
                        </a:rPr>
                        <a:t>В</a:t>
                      </a:r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bg1"/>
                          </a:solidFill>
                        </a:rPr>
                        <a:t>н</a:t>
                      </a:r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bg1"/>
                          </a:solidFill>
                        </a:rPr>
                        <a:t>и</a:t>
                      </a:r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bg1"/>
                          </a:solidFill>
                        </a:rPr>
                        <a:t>к</a:t>
                      </a:r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  <p:sp>
        <p:nvSpPr>
          <p:cNvPr id="10" name="Округлена прямокутна виноска 9"/>
          <p:cNvSpPr/>
          <p:nvPr/>
        </p:nvSpPr>
        <p:spPr>
          <a:xfrm>
            <a:off x="71500" y="2366991"/>
            <a:ext cx="504056" cy="429580"/>
          </a:xfrm>
          <a:prstGeom prst="wedgeRoundRectCallout">
            <a:avLst>
              <a:gd name="adj1" fmla="val 76540"/>
              <a:gd name="adj2" fmla="val -2802"/>
              <a:gd name="adj3" fmla="val 16667"/>
            </a:avLst>
          </a:prstGeom>
          <a:solidFill>
            <a:schemeClr val="accent5">
              <a:lumMod val="75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/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3528" y="4725144"/>
            <a:ext cx="8517904" cy="919401"/>
          </a:xfrm>
          <a:prstGeom prst="roundRect">
            <a:avLst/>
          </a:prstGeom>
          <a:solidFill>
            <a:schemeClr val="accent1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400" b="1" i="1" dirty="0"/>
              <a:t>2</a:t>
            </a:r>
            <a:r>
              <a:rPr lang="uk-UA" sz="2400" b="1" i="1" dirty="0" smtClean="0"/>
              <a:t>. Людина, що створює комп’ютерні програми.</a:t>
            </a:r>
            <a:endParaRPr lang="uk-UA" sz="2400" b="1" i="1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4509120"/>
            <a:ext cx="551982" cy="551982"/>
          </a:xfrm>
          <a:prstGeom prst="rect">
            <a:avLst/>
          </a:prstGeom>
        </p:spPr>
      </p:pic>
      <p:graphicFrame>
        <p:nvGraphicFramePr>
          <p:cNvPr id="13" name="Таблиця 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01034509"/>
              </p:ext>
            </p:extLst>
          </p:nvPr>
        </p:nvGraphicFramePr>
        <p:xfrm>
          <a:off x="755576" y="2343944"/>
          <a:ext cx="5681060" cy="49780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68106"/>
                <a:gridCol w="568106"/>
                <a:gridCol w="568106"/>
                <a:gridCol w="568106"/>
                <a:gridCol w="568106"/>
                <a:gridCol w="568106"/>
                <a:gridCol w="568106"/>
                <a:gridCol w="568106"/>
                <a:gridCol w="568106"/>
                <a:gridCol w="568106"/>
              </a:tblGrid>
              <a:tr h="49780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uk-UA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П</a:t>
                      </a:r>
                      <a:endParaRPr lang="uk-UA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uk-UA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р</a:t>
                      </a:r>
                      <a:endParaRPr lang="uk-UA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uk-UA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о</a:t>
                      </a:r>
                      <a:endParaRPr lang="uk-UA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uk-UA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г</a:t>
                      </a:r>
                      <a:endParaRPr lang="uk-UA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uk-UA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р</a:t>
                      </a:r>
                      <a:endParaRPr lang="uk-UA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uk-UA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а</a:t>
                      </a:r>
                      <a:endParaRPr lang="uk-UA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uk-UA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м</a:t>
                      </a:r>
                      <a:endParaRPr lang="uk-UA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uk-UA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і</a:t>
                      </a:r>
                      <a:endParaRPr lang="uk-UA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uk-UA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endParaRPr lang="uk-UA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uk-UA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т</a:t>
                      </a:r>
                      <a:endParaRPr lang="uk-UA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770" y="2328237"/>
            <a:ext cx="571128" cy="571128"/>
          </a:xfrm>
          <a:prstGeom prst="rect">
            <a:avLst/>
          </a:prstGeom>
        </p:spPr>
      </p:pic>
      <p:sp>
        <p:nvSpPr>
          <p:cNvPr id="15" name="Округлена прямокутна виноска 14"/>
          <p:cNvSpPr/>
          <p:nvPr/>
        </p:nvSpPr>
        <p:spPr>
          <a:xfrm>
            <a:off x="2411760" y="2880672"/>
            <a:ext cx="504056" cy="429580"/>
          </a:xfrm>
          <a:prstGeom prst="wedgeRoundRectCallout">
            <a:avLst>
              <a:gd name="adj1" fmla="val 76540"/>
              <a:gd name="adj2" fmla="val -2802"/>
              <a:gd name="adj3" fmla="val 16667"/>
            </a:avLst>
          </a:prstGeom>
          <a:solidFill>
            <a:schemeClr val="accent5">
              <a:lumMod val="75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/>
              <a:t>3</a:t>
            </a:r>
            <a:endParaRPr lang="uk-UA" sz="3600" dirty="0"/>
          </a:p>
        </p:txBody>
      </p:sp>
      <p:sp>
        <p:nvSpPr>
          <p:cNvPr id="16" name="TextBox 15"/>
          <p:cNvSpPr txBox="1"/>
          <p:nvPr/>
        </p:nvSpPr>
        <p:spPr>
          <a:xfrm>
            <a:off x="302568" y="4797152"/>
            <a:ext cx="8517904" cy="510778"/>
          </a:xfrm>
          <a:prstGeom prst="roundRect">
            <a:avLst/>
          </a:prstGeom>
          <a:solidFill>
            <a:schemeClr val="accent1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400" b="1" i="1" dirty="0"/>
              <a:t>3</a:t>
            </a:r>
            <a:r>
              <a:rPr lang="uk-UA" sz="2400" b="1" i="1" dirty="0" smtClean="0"/>
              <a:t>. Кнопка, що відкриває </a:t>
            </a:r>
            <a:r>
              <a:rPr lang="uk-UA" sz="2400" b="1" i="1" dirty="0" smtClean="0">
                <a:solidFill>
                  <a:srgbClr val="FFFF00"/>
                </a:solidFill>
              </a:rPr>
              <a:t>Головне меню</a:t>
            </a:r>
            <a:r>
              <a:rPr lang="uk-UA" sz="2400" b="1" i="1" dirty="0" smtClean="0"/>
              <a:t>.</a:t>
            </a:r>
            <a:endParaRPr lang="uk-UA" sz="2400" b="1" i="1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498" y="4509120"/>
            <a:ext cx="551982" cy="551982"/>
          </a:xfrm>
          <a:prstGeom prst="rect">
            <a:avLst/>
          </a:prstGeom>
        </p:spPr>
      </p:pic>
      <p:graphicFrame>
        <p:nvGraphicFramePr>
          <p:cNvPr id="18" name="Таблиця 1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06622267"/>
              </p:ext>
            </p:extLst>
          </p:nvPr>
        </p:nvGraphicFramePr>
        <p:xfrm>
          <a:off x="3019656" y="2859191"/>
          <a:ext cx="2272424" cy="49780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68106"/>
                <a:gridCol w="568106"/>
                <a:gridCol w="568106"/>
                <a:gridCol w="568106"/>
              </a:tblGrid>
              <a:tr h="497801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bg1"/>
                          </a:solidFill>
                        </a:rPr>
                        <a:t>П</a:t>
                      </a:r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bg1"/>
                          </a:solidFill>
                        </a:rPr>
                        <a:t>у</a:t>
                      </a:r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bg1"/>
                          </a:solidFill>
                        </a:rPr>
                        <a:t>с</a:t>
                      </a:r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bg1"/>
                          </a:solidFill>
                        </a:rPr>
                        <a:t>к</a:t>
                      </a:r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785864"/>
            <a:ext cx="571128" cy="571128"/>
          </a:xfrm>
          <a:prstGeom prst="rect">
            <a:avLst/>
          </a:prstGeom>
        </p:spPr>
      </p:pic>
      <p:sp>
        <p:nvSpPr>
          <p:cNvPr id="20" name="Округлена прямокутна виноска 19"/>
          <p:cNvSpPr/>
          <p:nvPr/>
        </p:nvSpPr>
        <p:spPr>
          <a:xfrm>
            <a:off x="2987824" y="3363835"/>
            <a:ext cx="504056" cy="429580"/>
          </a:xfrm>
          <a:prstGeom prst="wedgeRoundRectCallout">
            <a:avLst>
              <a:gd name="adj1" fmla="val 76540"/>
              <a:gd name="adj2" fmla="val -2802"/>
              <a:gd name="adj3" fmla="val 16667"/>
            </a:avLst>
          </a:prstGeom>
          <a:solidFill>
            <a:schemeClr val="accent5">
              <a:lumMod val="75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/>
              <a:t>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23528" y="4813855"/>
            <a:ext cx="8517904" cy="919401"/>
          </a:xfrm>
          <a:prstGeom prst="roundRect">
            <a:avLst/>
          </a:prstGeom>
          <a:solidFill>
            <a:schemeClr val="accent1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400" b="1" i="1" dirty="0"/>
              <a:t>4</a:t>
            </a:r>
            <a:r>
              <a:rPr lang="uk-UA" sz="2400" b="1" i="1" dirty="0" smtClean="0"/>
              <a:t>. Список команд, які користувач може виконати в цей момент.</a:t>
            </a:r>
            <a:endParaRPr lang="uk-UA" sz="2400" b="1" i="1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4509120"/>
            <a:ext cx="551982" cy="551982"/>
          </a:xfrm>
          <a:prstGeom prst="rect">
            <a:avLst/>
          </a:prstGeom>
        </p:spPr>
      </p:pic>
      <p:graphicFrame>
        <p:nvGraphicFramePr>
          <p:cNvPr id="23" name="Таблиця 2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11751077"/>
              </p:ext>
            </p:extLst>
          </p:nvPr>
        </p:nvGraphicFramePr>
        <p:xfrm>
          <a:off x="3563888" y="3356992"/>
          <a:ext cx="2272424" cy="49780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68106"/>
                <a:gridCol w="568106"/>
                <a:gridCol w="568106"/>
                <a:gridCol w="568106"/>
              </a:tblGrid>
              <a:tr h="497801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bg1"/>
                          </a:solidFill>
                        </a:rPr>
                        <a:t>М</a:t>
                      </a:r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bg1"/>
                          </a:solidFill>
                        </a:rPr>
                        <a:t>е</a:t>
                      </a:r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bg1"/>
                          </a:solidFill>
                        </a:rPr>
                        <a:t>н</a:t>
                      </a:r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bg1"/>
                          </a:solidFill>
                        </a:rPr>
                        <a:t>ю</a:t>
                      </a:r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306943"/>
            <a:ext cx="571128" cy="571128"/>
          </a:xfrm>
          <a:prstGeom prst="rect">
            <a:avLst/>
          </a:prstGeom>
        </p:spPr>
      </p:pic>
      <p:sp>
        <p:nvSpPr>
          <p:cNvPr id="25" name="Округлена прямокутна виноска 24"/>
          <p:cNvSpPr/>
          <p:nvPr/>
        </p:nvSpPr>
        <p:spPr>
          <a:xfrm>
            <a:off x="2987824" y="3874329"/>
            <a:ext cx="504056" cy="429580"/>
          </a:xfrm>
          <a:prstGeom prst="wedgeRoundRectCallout">
            <a:avLst>
              <a:gd name="adj1" fmla="val 76540"/>
              <a:gd name="adj2" fmla="val -2802"/>
              <a:gd name="adj3" fmla="val 16667"/>
            </a:avLst>
          </a:prstGeom>
          <a:solidFill>
            <a:schemeClr val="accent5">
              <a:lumMod val="75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/>
              <a:t>5</a:t>
            </a:r>
            <a:endParaRPr lang="uk-UA" sz="3600" dirty="0"/>
          </a:p>
        </p:txBody>
      </p:sp>
      <p:sp>
        <p:nvSpPr>
          <p:cNvPr id="26" name="TextBox 25"/>
          <p:cNvSpPr txBox="1"/>
          <p:nvPr/>
        </p:nvSpPr>
        <p:spPr>
          <a:xfrm>
            <a:off x="302568" y="4549249"/>
            <a:ext cx="8517904" cy="1328023"/>
          </a:xfrm>
          <a:prstGeom prst="roundRect">
            <a:avLst/>
          </a:prstGeom>
          <a:solidFill>
            <a:schemeClr val="accent1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400" b="1" i="1" dirty="0"/>
              <a:t>5</a:t>
            </a:r>
            <a:r>
              <a:rPr lang="uk-UA" sz="2400" b="1" i="1" dirty="0" smtClean="0"/>
              <a:t>. Заздалегідь складений набір команд</a:t>
            </a:r>
          </a:p>
          <a:p>
            <a:r>
              <a:rPr lang="uk-UA" sz="2400" b="1" i="1" dirty="0" smtClean="0"/>
              <a:t>для здійснення інформаційних процесів у комп’ютері.</a:t>
            </a:r>
            <a:endParaRPr lang="uk-UA" sz="2400" b="1" i="1" dirty="0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4509120"/>
            <a:ext cx="551982" cy="551982"/>
          </a:xfrm>
          <a:prstGeom prst="rect">
            <a:avLst/>
          </a:prstGeom>
        </p:spPr>
      </p:pic>
      <p:graphicFrame>
        <p:nvGraphicFramePr>
          <p:cNvPr id="8" name="Таблиця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30801018"/>
              </p:ext>
            </p:extLst>
          </p:nvPr>
        </p:nvGraphicFramePr>
        <p:xfrm>
          <a:off x="3563888" y="3847603"/>
          <a:ext cx="4544848" cy="49780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68106"/>
                <a:gridCol w="568106"/>
                <a:gridCol w="568106"/>
                <a:gridCol w="568106"/>
                <a:gridCol w="568106"/>
                <a:gridCol w="568106"/>
                <a:gridCol w="568106"/>
                <a:gridCol w="568106"/>
              </a:tblGrid>
              <a:tr h="497801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bg1"/>
                          </a:solidFill>
                        </a:rPr>
                        <a:t>П</a:t>
                      </a:r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bg1"/>
                          </a:solidFill>
                        </a:rPr>
                        <a:t>р</a:t>
                      </a:r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bg1"/>
                          </a:solidFill>
                        </a:rPr>
                        <a:t>о</a:t>
                      </a:r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bg1"/>
                          </a:solidFill>
                        </a:rPr>
                        <a:t>г</a:t>
                      </a:r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bg1"/>
                          </a:solidFill>
                        </a:rPr>
                        <a:t>р</a:t>
                      </a:r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bg1"/>
                          </a:solidFill>
                        </a:rPr>
                        <a:t>а</a:t>
                      </a:r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bg1"/>
                          </a:solidFill>
                        </a:rPr>
                        <a:t>м</a:t>
                      </a:r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bg1"/>
                          </a:solidFill>
                        </a:rPr>
                        <a:t>а</a:t>
                      </a:r>
                      <a:endParaRPr lang="uk-UA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  <p:pic>
        <p:nvPicPr>
          <p:cNvPr id="28" name="Рисунок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3810940"/>
            <a:ext cx="571128" cy="571128"/>
          </a:xfrm>
          <a:prstGeom prst="rect">
            <a:avLst/>
          </a:prstGeom>
        </p:spPr>
      </p:pic>
      <p:sp>
        <p:nvSpPr>
          <p:cNvPr id="29" name="Округлений прямокутник 28"/>
          <p:cNvSpPr/>
          <p:nvPr/>
        </p:nvSpPr>
        <p:spPr>
          <a:xfrm>
            <a:off x="7092280" y="6042907"/>
            <a:ext cx="1979712" cy="696514"/>
          </a:xfrm>
          <a:prstGeom prst="roundRect">
            <a:avLst>
              <a:gd name="adj" fmla="val 24503"/>
            </a:avLst>
          </a:prstGeom>
          <a:solidFill>
            <a:srgbClr val="FFC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 err="1" smtClean="0">
                <a:solidFill>
                  <a:schemeClr val="bg1"/>
                </a:solidFill>
              </a:rPr>
              <a:t>Ключове</a:t>
            </a:r>
            <a:endParaRPr lang="ru-RU" sz="2400" b="1" i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2400" b="1" i="1" dirty="0" smtClean="0">
                <a:solidFill>
                  <a:schemeClr val="bg1"/>
                </a:solidFill>
              </a:rPr>
              <a:t>слово</a:t>
            </a:r>
            <a:endParaRPr lang="ru-RU" sz="24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03817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1" grpId="0" animBg="1"/>
      <p:bldP spid="11" grpId="1" animBg="1"/>
      <p:bldP spid="16" grpId="0" animBg="1"/>
      <p:bldP spid="16" grpId="1" animBg="1"/>
      <p:bldP spid="21" grpId="0" animBg="1"/>
      <p:bldP spid="21" grpId="1" animBg="1"/>
      <p:bldP spid="26" grpId="0" animBg="1"/>
      <p:bldP spid="26" grpId="1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/>
          <a:lstStyle/>
          <a:p>
            <a:r>
              <a:rPr lang="uk-UA" dirty="0" err="1" smtClean="0"/>
              <a:t>Фізкультхвилинка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2880" y="980728"/>
            <a:ext cx="8229600" cy="6048672"/>
          </a:xfrm>
        </p:spPr>
        <p:txBody>
          <a:bodyPr/>
          <a:lstStyle/>
          <a:p>
            <a:pPr>
              <a:buNone/>
            </a:pPr>
            <a:r>
              <a:rPr lang="ru-RU" i="1" dirty="0" err="1" smtClean="0"/>
              <a:t>Діти</a:t>
            </a:r>
            <a:r>
              <a:rPr lang="ru-RU" i="1" dirty="0" smtClean="0"/>
              <a:t>, </a:t>
            </a:r>
            <a:r>
              <a:rPr lang="ru-RU" i="1" dirty="0" err="1" smtClean="0"/>
              <a:t>сітаньте</a:t>
            </a:r>
            <a:r>
              <a:rPr lang="ru-RU" i="1" dirty="0" smtClean="0"/>
              <a:t> </a:t>
            </a:r>
            <a:r>
              <a:rPr lang="ru-RU" i="1" dirty="0" err="1" smtClean="0"/>
              <a:t>біля</a:t>
            </a:r>
            <a:r>
              <a:rPr lang="ru-RU" i="1" dirty="0" smtClean="0"/>
              <a:t> парт, </a:t>
            </a:r>
            <a:endParaRPr lang="ru-RU" dirty="0" smtClean="0"/>
          </a:p>
          <a:p>
            <a:pPr>
              <a:buNone/>
            </a:pPr>
            <a:r>
              <a:rPr lang="ru-RU" i="1" dirty="0" err="1" smtClean="0"/>
              <a:t>будемо</a:t>
            </a:r>
            <a:r>
              <a:rPr lang="ru-RU" i="1" dirty="0" smtClean="0"/>
              <a:t> </a:t>
            </a:r>
            <a:r>
              <a:rPr lang="ru-RU" i="1" dirty="0" err="1" smtClean="0"/>
              <a:t>відпочивати</a:t>
            </a:r>
            <a:r>
              <a:rPr lang="ru-RU" i="1" dirty="0" smtClean="0"/>
              <a:t>.</a:t>
            </a:r>
            <a:endParaRPr lang="ru-RU" dirty="0" smtClean="0"/>
          </a:p>
          <a:p>
            <a:pPr>
              <a:buNone/>
            </a:pPr>
            <a:r>
              <a:rPr lang="ru-RU" i="1" dirty="0" err="1" smtClean="0"/>
              <a:t>Сірі</a:t>
            </a:r>
            <a:r>
              <a:rPr lang="ru-RU" i="1" dirty="0" smtClean="0"/>
              <a:t> зайчики </a:t>
            </a:r>
            <a:r>
              <a:rPr lang="ru-RU" i="1" dirty="0" err="1" smtClean="0"/>
              <a:t>маленькі</a:t>
            </a:r>
            <a:r>
              <a:rPr lang="ru-RU" i="1" dirty="0" smtClean="0"/>
              <a:t>,</a:t>
            </a:r>
            <a:endParaRPr lang="ru-RU" dirty="0" smtClean="0"/>
          </a:p>
          <a:p>
            <a:pPr>
              <a:buNone/>
            </a:pPr>
            <a:r>
              <a:rPr lang="ru-RU" i="1" dirty="0" err="1" smtClean="0"/>
              <a:t>Вушка</a:t>
            </a:r>
            <a:r>
              <a:rPr lang="ru-RU" i="1" dirty="0" smtClean="0"/>
              <a:t> </a:t>
            </a:r>
            <a:r>
              <a:rPr lang="ru-RU" i="1" dirty="0" err="1" smtClean="0"/>
              <a:t>є</a:t>
            </a:r>
            <a:r>
              <a:rPr lang="ru-RU" i="1" dirty="0" smtClean="0"/>
              <a:t> у них </a:t>
            </a:r>
            <a:r>
              <a:rPr lang="ru-RU" i="1" dirty="0" err="1" smtClean="0"/>
              <a:t>довгенькі</a:t>
            </a:r>
            <a:r>
              <a:rPr lang="ru-RU" i="1" dirty="0" smtClean="0"/>
              <a:t>.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В </a:t>
            </a:r>
            <a:r>
              <a:rPr lang="ru-RU" i="1" dirty="0" err="1" smtClean="0"/>
              <a:t>лісі</a:t>
            </a:r>
            <a:r>
              <a:rPr lang="ru-RU" i="1" dirty="0" smtClean="0"/>
              <a:t> </a:t>
            </a:r>
            <a:r>
              <a:rPr lang="ru-RU" i="1" dirty="0" err="1" smtClean="0"/>
              <a:t>грались</a:t>
            </a:r>
            <a:r>
              <a:rPr lang="ru-RU" i="1" dirty="0" smtClean="0"/>
              <a:t>, веселились.</a:t>
            </a:r>
            <a:endParaRPr lang="ru-RU" dirty="0" smtClean="0"/>
          </a:p>
          <a:p>
            <a:pPr>
              <a:buNone/>
            </a:pPr>
            <a:r>
              <a:rPr lang="ru-RU" i="1" dirty="0" err="1" smtClean="0"/>
              <a:t>Працювати</a:t>
            </a:r>
            <a:r>
              <a:rPr lang="ru-RU" i="1" dirty="0" smtClean="0"/>
              <a:t> </a:t>
            </a:r>
            <a:r>
              <a:rPr lang="ru-RU" i="1" dirty="0" err="1" smtClean="0"/>
              <a:t>вже</a:t>
            </a:r>
            <a:r>
              <a:rPr lang="ru-RU" i="1" dirty="0" smtClean="0"/>
              <a:t> </a:t>
            </a:r>
            <a:r>
              <a:rPr lang="ru-RU" i="1" dirty="0" err="1" smtClean="0"/>
              <a:t>втомились</a:t>
            </a:r>
            <a:r>
              <a:rPr lang="ru-RU" i="1" dirty="0" smtClean="0"/>
              <a:t>.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А </a:t>
            </a:r>
            <a:r>
              <a:rPr lang="ru-RU" i="1" dirty="0" err="1" smtClean="0"/>
              <a:t>щоб</a:t>
            </a:r>
            <a:r>
              <a:rPr lang="ru-RU" i="1" dirty="0" smtClean="0"/>
              <a:t> добре </a:t>
            </a:r>
            <a:r>
              <a:rPr lang="ru-RU" i="1" dirty="0" err="1" smtClean="0"/>
              <a:t>працювати</a:t>
            </a:r>
            <a:r>
              <a:rPr lang="ru-RU" i="1" dirty="0" smtClean="0"/>
              <a:t>.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Треба </a:t>
            </a:r>
            <a:r>
              <a:rPr lang="ru-RU" i="1" dirty="0" err="1" smtClean="0"/>
              <a:t>трішки</a:t>
            </a:r>
            <a:r>
              <a:rPr lang="ru-RU" i="1" dirty="0" smtClean="0"/>
              <a:t> </a:t>
            </a:r>
            <a:r>
              <a:rPr lang="ru-RU" i="1" dirty="0" err="1" smtClean="0"/>
              <a:t>пострибати</a:t>
            </a:r>
            <a:r>
              <a:rPr lang="ru-RU" i="1" dirty="0" smtClean="0"/>
              <a:t>.</a:t>
            </a:r>
            <a:endParaRPr lang="ru-RU" dirty="0" smtClean="0"/>
          </a:p>
          <a:p>
            <a:pPr>
              <a:buNone/>
            </a:pPr>
            <a:r>
              <a:rPr lang="ru-RU" i="1" dirty="0" err="1" smtClean="0"/>
              <a:t>Відпочили</a:t>
            </a:r>
            <a:r>
              <a:rPr lang="ru-RU" i="1" dirty="0" smtClean="0"/>
              <a:t>, </a:t>
            </a:r>
            <a:r>
              <a:rPr lang="ru-RU" i="1" dirty="0" err="1" smtClean="0"/>
              <a:t>розім'ялись</a:t>
            </a:r>
            <a:r>
              <a:rPr lang="ru-RU" i="1" dirty="0" smtClean="0"/>
              <a:t> -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Й до </a:t>
            </a:r>
            <a:r>
              <a:rPr lang="ru-RU" i="1" dirty="0" err="1" smtClean="0"/>
              <a:t>роботи</a:t>
            </a:r>
            <a:r>
              <a:rPr lang="ru-RU" i="1" dirty="0" smtClean="0"/>
              <a:t> </a:t>
            </a:r>
            <a:r>
              <a:rPr lang="ru-RU" i="1" dirty="0" err="1" smtClean="0"/>
              <a:t>знову</a:t>
            </a:r>
            <a:r>
              <a:rPr lang="ru-RU" i="1" dirty="0" smtClean="0"/>
              <a:t> взялись.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1987" name="Picture 3" descr="D:\Тани по работе\ілюстрації\school217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87525" y="4337720"/>
            <a:ext cx="2456475" cy="2520280"/>
          </a:xfrm>
          <a:prstGeom prst="rect">
            <a:avLst/>
          </a:prstGeom>
          <a:noFill/>
        </p:spPr>
      </p:pic>
      <p:pic>
        <p:nvPicPr>
          <p:cNvPr id="41988" name="Picture 4" descr="D:\Тани по работе\ілюстрації\school218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232439"/>
            <a:ext cx="2813646" cy="234057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uk-UA" dirty="0" smtClean="0"/>
              <a:t>Гра </a:t>
            </a:r>
            <a:r>
              <a:rPr lang="uk-UA" dirty="0" err="1" smtClean="0"/>
              <a:t>“Так</a:t>
            </a:r>
            <a:r>
              <a:rPr lang="uk-UA" dirty="0" smtClean="0"/>
              <a:t> - </a:t>
            </a:r>
            <a:r>
              <a:rPr lang="uk-UA" dirty="0" err="1" smtClean="0"/>
              <a:t>ні”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196752"/>
            <a:ext cx="8460432" cy="5472608"/>
          </a:xfrm>
        </p:spPr>
        <p:txBody>
          <a:bodyPr/>
          <a:lstStyle/>
          <a:p>
            <a:r>
              <a:rPr lang="ru-RU" sz="2000" dirty="0" smtClean="0"/>
              <a:t>Водимо пальцем по </a:t>
            </a:r>
            <a:r>
              <a:rPr lang="ru-RU" sz="2000" dirty="0" err="1" smtClean="0"/>
              <a:t>монітору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До </a:t>
            </a:r>
            <a:r>
              <a:rPr lang="ru-RU" sz="2000" dirty="0" err="1" smtClean="0"/>
              <a:t>комп’ютерного</a:t>
            </a:r>
            <a:r>
              <a:rPr lang="ru-RU" sz="2000" dirty="0" smtClean="0"/>
              <a:t> </a:t>
            </a:r>
            <a:r>
              <a:rPr lang="ru-RU" sz="2000" dirty="0" err="1" smtClean="0"/>
              <a:t>класу</a:t>
            </a:r>
            <a:r>
              <a:rPr lang="ru-RU" sz="2000" dirty="0" smtClean="0"/>
              <a:t> </a:t>
            </a:r>
            <a:r>
              <a:rPr lang="ru-RU" sz="2000" dirty="0" err="1" smtClean="0"/>
              <a:t>заходимо</a:t>
            </a:r>
            <a:r>
              <a:rPr lang="ru-RU" sz="2000" dirty="0" smtClean="0"/>
              <a:t> </a:t>
            </a:r>
            <a:r>
              <a:rPr lang="ru-RU" sz="2000" dirty="0" err="1" smtClean="0"/>
              <a:t>спокійно</a:t>
            </a:r>
            <a:r>
              <a:rPr lang="ru-RU" sz="2000" dirty="0" smtClean="0"/>
              <a:t> </a:t>
            </a:r>
            <a:r>
              <a:rPr lang="ru-RU" sz="2000" dirty="0" err="1" smtClean="0"/>
              <a:t>з</a:t>
            </a:r>
            <a:r>
              <a:rPr lang="ru-RU" sz="2000" dirty="0" smtClean="0"/>
              <a:t> </a:t>
            </a:r>
            <a:r>
              <a:rPr lang="ru-RU" sz="2000" dirty="0" err="1" smtClean="0"/>
              <a:t>дозволу</a:t>
            </a:r>
            <a:r>
              <a:rPr lang="ru-RU" sz="2000" dirty="0" smtClean="0"/>
              <a:t> </a:t>
            </a:r>
            <a:r>
              <a:rPr lang="ru-RU" sz="2000" dirty="0" err="1" smtClean="0"/>
              <a:t>вчителя</a:t>
            </a:r>
            <a:r>
              <a:rPr lang="ru-RU" sz="2000" dirty="0" smtClean="0"/>
              <a:t>.</a:t>
            </a:r>
          </a:p>
          <a:p>
            <a:r>
              <a:rPr lang="ru-RU" sz="2000" dirty="0" err="1" smtClean="0"/>
              <a:t>Біля</a:t>
            </a:r>
            <a:r>
              <a:rPr lang="ru-RU" sz="2000" dirty="0" smtClean="0"/>
              <a:t> </a:t>
            </a:r>
            <a:r>
              <a:rPr lang="ru-RU" sz="2000" dirty="0" err="1" smtClean="0"/>
              <a:t>комп’ютера</a:t>
            </a:r>
            <a:r>
              <a:rPr lang="ru-RU" sz="2000" dirty="0" smtClean="0"/>
              <a:t> </a:t>
            </a:r>
            <a:r>
              <a:rPr lang="ru-RU" sz="2000" dirty="0" err="1" smtClean="0"/>
              <a:t>сидимо</a:t>
            </a:r>
            <a:r>
              <a:rPr lang="ru-RU" sz="2000" dirty="0" smtClean="0"/>
              <a:t> </a:t>
            </a:r>
            <a:r>
              <a:rPr lang="ru-RU" sz="2000" dirty="0" err="1" smtClean="0"/>
              <a:t>рівно</a:t>
            </a:r>
            <a:r>
              <a:rPr lang="ru-RU" sz="2000" dirty="0" smtClean="0"/>
              <a:t>.</a:t>
            </a:r>
          </a:p>
          <a:p>
            <a:r>
              <a:rPr lang="ru-RU" sz="2000" dirty="0" err="1" smtClean="0"/>
              <a:t>Під</a:t>
            </a:r>
            <a:r>
              <a:rPr lang="ru-RU" sz="2000" dirty="0" smtClean="0"/>
              <a:t> час уроку </a:t>
            </a:r>
            <a:r>
              <a:rPr lang="ru-RU" sz="2000" dirty="0" err="1" smtClean="0"/>
              <a:t>ходимо</a:t>
            </a:r>
            <a:r>
              <a:rPr lang="ru-RU" sz="2000" dirty="0" smtClean="0"/>
              <a:t> по </a:t>
            </a:r>
            <a:r>
              <a:rPr lang="ru-RU" sz="2000" dirty="0" err="1" smtClean="0"/>
              <a:t>класу</a:t>
            </a:r>
            <a:r>
              <a:rPr lang="ru-RU" sz="2000" dirty="0" smtClean="0"/>
              <a:t>, коли </a:t>
            </a:r>
            <a:r>
              <a:rPr lang="ru-RU" sz="2000" dirty="0" err="1" smtClean="0"/>
              <a:t>забажаємо</a:t>
            </a:r>
            <a:r>
              <a:rPr lang="ru-RU" sz="2000" dirty="0" smtClean="0"/>
              <a:t>.</a:t>
            </a:r>
          </a:p>
          <a:p>
            <a:r>
              <a:rPr lang="ru-RU" sz="2000" dirty="0" err="1" smtClean="0"/>
              <a:t>Під</a:t>
            </a:r>
            <a:r>
              <a:rPr lang="ru-RU" sz="2000" dirty="0" smtClean="0"/>
              <a:t> час </a:t>
            </a:r>
            <a:r>
              <a:rPr lang="ru-RU" sz="2000" dirty="0" err="1" smtClean="0"/>
              <a:t>роботи</a:t>
            </a:r>
            <a:r>
              <a:rPr lang="ru-RU" sz="2000" dirty="0" smtClean="0"/>
              <a:t> в </a:t>
            </a:r>
            <a:r>
              <a:rPr lang="ru-RU" sz="2000" dirty="0" err="1" smtClean="0"/>
              <a:t>класі</a:t>
            </a:r>
            <a:r>
              <a:rPr lang="ru-RU" sz="2000" dirty="0" smtClean="0"/>
              <a:t> </a:t>
            </a:r>
            <a:r>
              <a:rPr lang="ru-RU" sz="2000" dirty="0" err="1" smtClean="0"/>
              <a:t>їмо</a:t>
            </a:r>
            <a:r>
              <a:rPr lang="ru-RU" sz="2000" dirty="0" smtClean="0"/>
              <a:t> </a:t>
            </a:r>
            <a:r>
              <a:rPr lang="ru-RU" sz="2000" dirty="0" err="1" smtClean="0"/>
              <a:t>фрукти</a:t>
            </a:r>
            <a:r>
              <a:rPr lang="ru-RU" sz="2000" dirty="0" smtClean="0"/>
              <a:t>.</a:t>
            </a:r>
          </a:p>
          <a:p>
            <a:r>
              <a:rPr lang="ru-RU" sz="2000" dirty="0" err="1" smtClean="0"/>
              <a:t>Ліпимо</a:t>
            </a:r>
            <a:r>
              <a:rPr lang="ru-RU" sz="2000" dirty="0" smtClean="0"/>
              <a:t> </a:t>
            </a:r>
            <a:r>
              <a:rPr lang="ru-RU" sz="2000" dirty="0" err="1" smtClean="0"/>
              <a:t>використану</a:t>
            </a:r>
            <a:r>
              <a:rPr lang="ru-RU" sz="2000" dirty="0" smtClean="0"/>
              <a:t> </a:t>
            </a:r>
            <a:r>
              <a:rPr lang="ru-RU" sz="2000" dirty="0" err="1" smtClean="0"/>
              <a:t>жуйку</a:t>
            </a:r>
            <a:r>
              <a:rPr lang="ru-RU" sz="2000" dirty="0" smtClean="0"/>
              <a:t> до столу.</a:t>
            </a:r>
          </a:p>
          <a:p>
            <a:r>
              <a:rPr lang="ru-RU" sz="2000" dirty="0" smtClean="0"/>
              <a:t>Без </a:t>
            </a:r>
            <a:r>
              <a:rPr lang="ru-RU" sz="2000" dirty="0" err="1" smtClean="0"/>
              <a:t>дозволу</a:t>
            </a:r>
            <a:r>
              <a:rPr lang="ru-RU" sz="2000" dirty="0" smtClean="0"/>
              <a:t> </a:t>
            </a:r>
            <a:r>
              <a:rPr lang="ru-RU" sz="2000" dirty="0" err="1" smtClean="0"/>
              <a:t>вчителя</a:t>
            </a:r>
            <a:r>
              <a:rPr lang="ru-RU" sz="2000" dirty="0" smtClean="0"/>
              <a:t> не </a:t>
            </a:r>
            <a:r>
              <a:rPr lang="ru-RU" sz="2000" dirty="0" err="1" smtClean="0"/>
              <a:t>приступаємо</a:t>
            </a:r>
            <a:r>
              <a:rPr lang="ru-RU" sz="2000" dirty="0" smtClean="0"/>
              <a:t> до </a:t>
            </a:r>
            <a:r>
              <a:rPr lang="ru-RU" sz="2000" dirty="0" err="1" smtClean="0"/>
              <a:t>роботи</a:t>
            </a:r>
            <a:r>
              <a:rPr lang="ru-RU" sz="2000" dirty="0" smtClean="0"/>
              <a:t> за </a:t>
            </a:r>
            <a:r>
              <a:rPr lang="ru-RU" sz="2000" dirty="0" err="1" smtClean="0"/>
              <a:t>комп’ютером</a:t>
            </a:r>
            <a:r>
              <a:rPr lang="ru-RU" sz="2000" dirty="0" smtClean="0"/>
              <a:t>. </a:t>
            </a:r>
          </a:p>
          <a:p>
            <a:r>
              <a:rPr lang="ru-RU" sz="2000" dirty="0" err="1" smtClean="0"/>
              <a:t>Рухаючи</a:t>
            </a:r>
            <a:r>
              <a:rPr lang="ru-RU" sz="2000" dirty="0" smtClean="0"/>
              <a:t> мишкою, </a:t>
            </a:r>
            <a:r>
              <a:rPr lang="ru-RU" sz="2000" dirty="0" err="1" smtClean="0"/>
              <a:t>голосно</a:t>
            </a:r>
            <a:r>
              <a:rPr lang="ru-RU" sz="2000" dirty="0" smtClean="0"/>
              <a:t> </a:t>
            </a:r>
            <a:r>
              <a:rPr lang="ru-RU" sz="2000" dirty="0" err="1" smtClean="0"/>
              <a:t>подаємо</a:t>
            </a:r>
            <a:r>
              <a:rPr lang="ru-RU" sz="2000" dirty="0" smtClean="0"/>
              <a:t> </a:t>
            </a:r>
            <a:r>
              <a:rPr lang="ru-RU" sz="2000" dirty="0" err="1" smtClean="0"/>
              <a:t>команди</a:t>
            </a:r>
            <a:r>
              <a:rPr lang="ru-RU" sz="2000" dirty="0" smtClean="0"/>
              <a:t>;</a:t>
            </a:r>
          </a:p>
          <a:p>
            <a:r>
              <a:rPr lang="ru-RU" sz="2000" dirty="0" smtClean="0"/>
              <a:t>На </a:t>
            </a:r>
            <a:r>
              <a:rPr lang="ru-RU" sz="2000" dirty="0" err="1" smtClean="0"/>
              <a:t>клавіші</a:t>
            </a:r>
            <a:r>
              <a:rPr lang="ru-RU" sz="2000" dirty="0" smtClean="0"/>
              <a:t> </a:t>
            </a:r>
            <a:r>
              <a:rPr lang="ru-RU" sz="2000" dirty="0" err="1" smtClean="0"/>
              <a:t>натискаємо</a:t>
            </a:r>
            <a:r>
              <a:rPr lang="ru-RU" sz="2000" dirty="0" smtClean="0"/>
              <a:t> плавно, без </a:t>
            </a:r>
            <a:r>
              <a:rPr lang="ru-RU" sz="2000" dirty="0" err="1" smtClean="0"/>
              <a:t>різких</a:t>
            </a:r>
            <a:r>
              <a:rPr lang="ru-RU" sz="2000" dirty="0" smtClean="0"/>
              <a:t> </a:t>
            </a:r>
            <a:r>
              <a:rPr lang="ru-RU" sz="2000" dirty="0" err="1" smtClean="0"/>
              <a:t>ударів</a:t>
            </a:r>
            <a:r>
              <a:rPr lang="ru-RU" sz="2000" dirty="0" smtClean="0"/>
              <a:t>;</a:t>
            </a:r>
          </a:p>
          <a:p>
            <a:r>
              <a:rPr lang="ru-RU" sz="2000" dirty="0" smtClean="0"/>
              <a:t>Не </a:t>
            </a:r>
            <a:r>
              <a:rPr lang="ru-RU" sz="2000" dirty="0" err="1" smtClean="0"/>
              <a:t>торкаємось</a:t>
            </a:r>
            <a:r>
              <a:rPr lang="ru-RU" sz="2000" dirty="0" smtClean="0"/>
              <a:t> </a:t>
            </a:r>
            <a:r>
              <a:rPr lang="ru-RU" sz="2000" dirty="0" err="1" smtClean="0"/>
              <a:t>роз’ємів</a:t>
            </a:r>
            <a:r>
              <a:rPr lang="ru-RU" sz="2000" dirty="0" smtClean="0"/>
              <a:t>, </a:t>
            </a:r>
            <a:r>
              <a:rPr lang="ru-RU" sz="2000" dirty="0" err="1" smtClean="0"/>
              <a:t>проводів</a:t>
            </a:r>
            <a:r>
              <a:rPr lang="ru-RU" sz="2000" dirty="0" smtClean="0"/>
              <a:t>, </a:t>
            </a:r>
            <a:r>
              <a:rPr lang="ru-RU" sz="2000" dirty="0" err="1" smtClean="0"/>
              <a:t>кабелів</a:t>
            </a:r>
            <a:r>
              <a:rPr lang="ru-RU" sz="2000" dirty="0" smtClean="0"/>
              <a:t>;</a:t>
            </a:r>
          </a:p>
          <a:p>
            <a:r>
              <a:rPr lang="ru-RU" sz="2000" dirty="0" err="1" smtClean="0"/>
              <a:t>Включаємо</a:t>
            </a:r>
            <a:r>
              <a:rPr lang="ru-RU" sz="2000" dirty="0" smtClean="0"/>
              <a:t> </a:t>
            </a:r>
            <a:r>
              <a:rPr lang="ru-RU" sz="2000" dirty="0" err="1" smtClean="0"/>
              <a:t>і</a:t>
            </a:r>
            <a:r>
              <a:rPr lang="ru-RU" sz="2000" dirty="0" smtClean="0"/>
              <a:t> </a:t>
            </a:r>
            <a:r>
              <a:rPr lang="ru-RU" sz="2000" dirty="0" err="1" smtClean="0"/>
              <a:t>виключати</a:t>
            </a:r>
            <a:r>
              <a:rPr lang="ru-RU" sz="2000" dirty="0" smtClean="0"/>
              <a:t> </a:t>
            </a:r>
            <a:r>
              <a:rPr lang="ru-RU" sz="2000" dirty="0" err="1" smtClean="0"/>
              <a:t>апаратуру</a:t>
            </a:r>
            <a:r>
              <a:rPr lang="ru-RU" sz="2000" dirty="0" smtClean="0"/>
              <a:t> без </a:t>
            </a:r>
            <a:r>
              <a:rPr lang="ru-RU" sz="2000" dirty="0" err="1" smtClean="0"/>
              <a:t>дозволу</a:t>
            </a:r>
            <a:r>
              <a:rPr lang="ru-RU" sz="2000" dirty="0" smtClean="0"/>
              <a:t> </a:t>
            </a:r>
            <a:r>
              <a:rPr lang="ru-RU" sz="2000" dirty="0" err="1" smtClean="0"/>
              <a:t>вчителя</a:t>
            </a:r>
            <a:r>
              <a:rPr lang="ru-RU" sz="2000" dirty="0" smtClean="0"/>
              <a:t> коли </a:t>
            </a:r>
            <a:r>
              <a:rPr lang="ru-RU" sz="2000" dirty="0" err="1" smtClean="0"/>
              <a:t>заманеться</a:t>
            </a:r>
            <a:r>
              <a:rPr lang="ru-RU" sz="2000" dirty="0" smtClean="0"/>
              <a:t>.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/>
              <a:t>Працюємо за </a:t>
            </a:r>
            <a:r>
              <a:rPr lang="uk-UA" sz="4800" dirty="0" err="1" smtClean="0"/>
              <a:t>комп</a:t>
            </a:r>
            <a:r>
              <a:rPr lang="en-US" sz="4800" dirty="0" smtClean="0"/>
              <a:t>’</a:t>
            </a:r>
            <a:r>
              <a:rPr lang="uk-UA" sz="4800" dirty="0" err="1" smtClean="0"/>
              <a:t>ютером</a:t>
            </a:r>
            <a:endParaRPr lang="ru-RU" sz="4800" dirty="0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412776"/>
            <a:ext cx="4251954" cy="5184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600200"/>
            <a:ext cx="77152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– З </a:t>
            </a:r>
            <a:r>
              <a:rPr lang="ru-RU" dirty="0" err="1" smtClean="0"/>
              <a:t>яких</a:t>
            </a:r>
            <a:r>
              <a:rPr lang="ru-RU" dirty="0" smtClean="0"/>
              <a:t> </a:t>
            </a:r>
            <a:r>
              <a:rPr lang="uk-UA" dirty="0" smtClean="0"/>
              <a:t>основних елементів складається вікно програми</a:t>
            </a:r>
            <a:r>
              <a:rPr lang="ru-RU" dirty="0" smtClean="0"/>
              <a:t>?</a:t>
            </a:r>
          </a:p>
          <a:p>
            <a:pPr>
              <a:buNone/>
            </a:pPr>
            <a:r>
              <a:rPr lang="ru-RU" dirty="0" smtClean="0"/>
              <a:t>– Як </a:t>
            </a:r>
            <a:r>
              <a:rPr lang="ru-RU" dirty="0" err="1" smtClean="0"/>
              <a:t>називаються</a:t>
            </a:r>
            <a:r>
              <a:rPr lang="ru-RU" dirty="0" smtClean="0"/>
              <a:t> кнопки </a:t>
            </a:r>
            <a:r>
              <a:rPr lang="ru-RU" dirty="0" err="1" smtClean="0"/>
              <a:t>керування</a:t>
            </a:r>
            <a:r>
              <a:rPr lang="ru-RU" dirty="0" smtClean="0"/>
              <a:t> </a:t>
            </a:r>
            <a:r>
              <a:rPr lang="ru-RU" dirty="0" err="1" smtClean="0"/>
              <a:t>вікном</a:t>
            </a:r>
            <a:r>
              <a:rPr lang="ru-RU" dirty="0" smtClean="0"/>
              <a:t>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– Як 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змінити</a:t>
            </a:r>
            <a:r>
              <a:rPr lang="ru-RU" dirty="0" smtClean="0"/>
              <a:t> </a:t>
            </a:r>
            <a:r>
              <a:rPr lang="ru-RU" dirty="0" err="1" smtClean="0"/>
              <a:t>розміри</a:t>
            </a:r>
            <a:r>
              <a:rPr lang="ru-RU" dirty="0" smtClean="0"/>
              <a:t> </a:t>
            </a:r>
            <a:r>
              <a:rPr lang="ru-RU" dirty="0" err="1" smtClean="0"/>
              <a:t>вікна</a:t>
            </a:r>
            <a:r>
              <a:rPr lang="ru-RU" dirty="0" smtClean="0"/>
              <a:t>?</a:t>
            </a:r>
          </a:p>
          <a:p>
            <a:pPr>
              <a:buNone/>
            </a:pPr>
            <a:r>
              <a:rPr lang="ru-RU" dirty="0" smtClean="0"/>
              <a:t>– </a:t>
            </a:r>
            <a:r>
              <a:rPr lang="uk-UA" dirty="0" smtClean="0"/>
              <a:t>Як завершити роботу з програмою?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 l="54337" t="3780" r="39757" b="92440"/>
          <a:stretch>
            <a:fillRect/>
          </a:stretch>
        </p:blipFill>
        <p:spPr bwMode="auto">
          <a:xfrm>
            <a:off x="3347864" y="3486606"/>
            <a:ext cx="2376264" cy="950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Домашнє завдання</a:t>
            </a:r>
            <a:endParaRPr lang="uk-UA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999381"/>
            <a:ext cx="8229600" cy="4525963"/>
          </a:xfrm>
        </p:spPr>
        <p:txBody>
          <a:bodyPr/>
          <a:lstStyle/>
          <a:p>
            <a:r>
              <a:rPr lang="uk-UA" dirty="0" smtClean="0"/>
              <a:t>Опрацювати с. 62-65</a:t>
            </a:r>
          </a:p>
          <a:p>
            <a:r>
              <a:rPr lang="uk-UA" dirty="0" smtClean="0"/>
              <a:t>Завдання 4, 5</a:t>
            </a:r>
            <a:endParaRPr lang="ru-RU" dirty="0"/>
          </a:p>
        </p:txBody>
      </p:sp>
      <p:pic>
        <p:nvPicPr>
          <p:cNvPr id="17411" name="Picture 3" descr="D:\Тани по работе\ілюстрації\school055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6077" y="3501008"/>
            <a:ext cx="2124075" cy="2857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830575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750463" y="1556792"/>
            <a:ext cx="8352928" cy="368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uk-UA" sz="2800" b="1" i="1" dirty="0" smtClean="0">
                <a:latin typeface="+mn-lt"/>
              </a:rPr>
              <a:t>Як підготувати комп’ютер до роботи?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uk-UA" sz="2800" b="1" i="1" dirty="0" smtClean="0">
                <a:latin typeface="+mn-lt"/>
              </a:rPr>
              <a:t>Що з’являється на екрані після завантаження комп’ютера?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uk-UA" sz="2800" b="1" i="1" dirty="0" smtClean="0">
                <a:latin typeface="+mn-lt"/>
              </a:rPr>
              <a:t>Що таке меню?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uk-UA" sz="2800" b="1" i="1" dirty="0" smtClean="0">
                <a:latin typeface="+mn-lt"/>
              </a:rPr>
              <a:t>Як викликати головне меню?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uk-UA" sz="2800" b="1" i="1" dirty="0" smtClean="0">
                <a:latin typeface="+mn-lt"/>
              </a:rPr>
              <a:t>Як викликати контекстне меню?</a:t>
            </a:r>
            <a:endParaRPr lang="uk-UA" sz="2800" b="1" i="1" dirty="0">
              <a:latin typeface="+mn-lt"/>
            </a:endParaRPr>
          </a:p>
        </p:txBody>
      </p:sp>
      <p:pic>
        <p:nvPicPr>
          <p:cNvPr id="9" name="Picture 5" descr="j00787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3573016"/>
            <a:ext cx="1206906" cy="29263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995088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683568" y="1600201"/>
            <a:ext cx="8460432" cy="2764904"/>
          </a:xfrm>
        </p:spPr>
        <p:txBody>
          <a:bodyPr/>
          <a:lstStyle/>
          <a:p>
            <a:pPr indent="188913">
              <a:buNone/>
            </a:pPr>
            <a:r>
              <a:rPr lang="uk-UA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Комп’ютерна програма</a:t>
            </a:r>
            <a:r>
              <a:rPr lang="ru-RU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i="1" dirty="0" smtClean="0"/>
              <a:t>– </a:t>
            </a:r>
            <a:r>
              <a:rPr lang="ru-RU" i="1" dirty="0" err="1" smtClean="0"/>
              <a:t>ц</a:t>
            </a:r>
            <a:r>
              <a:rPr lang="uk-UA" i="1" dirty="0" smtClean="0"/>
              <a:t>е</a:t>
            </a:r>
            <a:r>
              <a:rPr lang="en-US" i="1" dirty="0" smtClean="0"/>
              <a:t>  </a:t>
            </a:r>
            <a:r>
              <a:rPr lang="ru-RU" i="1" dirty="0" err="1" smtClean="0"/>
              <a:t>заздал</a:t>
            </a:r>
            <a:r>
              <a:rPr lang="uk-UA" i="1" dirty="0" smtClean="0"/>
              <a:t>е</a:t>
            </a:r>
            <a:r>
              <a:rPr lang="ru-RU" i="1" dirty="0" err="1" smtClean="0"/>
              <a:t>гідь</a:t>
            </a:r>
            <a:r>
              <a:rPr lang="ru-RU" i="1" dirty="0" smtClean="0"/>
              <a:t> </a:t>
            </a:r>
            <a:r>
              <a:rPr lang="ru-RU" i="1" dirty="0" err="1" smtClean="0"/>
              <a:t>розробл</a:t>
            </a:r>
            <a:r>
              <a:rPr lang="uk-UA" i="1" dirty="0" smtClean="0"/>
              <a:t>е</a:t>
            </a:r>
            <a:r>
              <a:rPr lang="ru-RU" i="1" dirty="0" err="1" smtClean="0"/>
              <a:t>ний</a:t>
            </a:r>
            <a:r>
              <a:rPr lang="ru-RU" i="1" dirty="0" smtClean="0"/>
              <a:t> </a:t>
            </a:r>
            <a:r>
              <a:rPr lang="ru-RU" i="1" dirty="0" err="1" smtClean="0"/>
              <a:t>набір</a:t>
            </a:r>
            <a:r>
              <a:rPr lang="ru-RU" i="1" dirty="0" smtClean="0"/>
              <a:t> команд для </a:t>
            </a:r>
            <a:r>
              <a:rPr lang="ru-RU" i="1" dirty="0" err="1" smtClean="0"/>
              <a:t>здійсн</a:t>
            </a:r>
            <a:r>
              <a:rPr lang="uk-UA" i="1" dirty="0" smtClean="0"/>
              <a:t>е</a:t>
            </a:r>
            <a:r>
              <a:rPr lang="ru-RU" i="1" dirty="0" err="1" smtClean="0"/>
              <a:t>ння</a:t>
            </a:r>
            <a:r>
              <a:rPr lang="ru-RU" i="1" dirty="0" smtClean="0"/>
              <a:t> </a:t>
            </a:r>
            <a:r>
              <a:rPr lang="ru-RU" i="1" dirty="0" err="1" smtClean="0"/>
              <a:t>інформаційних</a:t>
            </a:r>
            <a:r>
              <a:rPr lang="ru-RU" i="1" dirty="0" smtClean="0"/>
              <a:t>  </a:t>
            </a:r>
            <a:r>
              <a:rPr lang="ru-RU" i="1" dirty="0" err="1" smtClean="0"/>
              <a:t>проц</a:t>
            </a:r>
            <a:r>
              <a:rPr lang="uk-UA" i="1" dirty="0" smtClean="0"/>
              <a:t>е</a:t>
            </a:r>
            <a:r>
              <a:rPr lang="ru-RU" i="1" dirty="0" err="1" smtClean="0"/>
              <a:t>сів</a:t>
            </a:r>
            <a:r>
              <a:rPr lang="ru-RU" i="1" dirty="0" smtClean="0"/>
              <a:t>  у </a:t>
            </a:r>
            <a:r>
              <a:rPr lang="ru-RU" i="1" dirty="0" err="1" smtClean="0"/>
              <a:t>комп’ют</a:t>
            </a:r>
            <a:r>
              <a:rPr lang="uk-UA" i="1" dirty="0" smtClean="0"/>
              <a:t>е</a:t>
            </a:r>
            <a:r>
              <a:rPr lang="ru-RU" i="1" dirty="0" err="1" smtClean="0"/>
              <a:t>рі</a:t>
            </a:r>
            <a:r>
              <a:rPr lang="ru-RU" i="1" dirty="0" smtClean="0"/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144" y="4077072"/>
            <a:ext cx="2512867" cy="25128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4492926"/>
            <a:ext cx="2345084" cy="23450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951185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811" y="3284984"/>
            <a:ext cx="3268613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395536" y="1844824"/>
            <a:ext cx="8435280" cy="3877891"/>
          </a:xfrm>
        </p:spPr>
        <p:txBody>
          <a:bodyPr/>
          <a:lstStyle/>
          <a:p>
            <a:pPr indent="188913">
              <a:buNone/>
            </a:pPr>
            <a:r>
              <a:rPr lang="ru-RU" i="1" dirty="0" err="1" smtClean="0"/>
              <a:t>Комп'ютерні</a:t>
            </a:r>
            <a:r>
              <a:rPr lang="ru-RU" i="1" dirty="0" smtClean="0"/>
              <a:t> </a:t>
            </a:r>
            <a:r>
              <a:rPr lang="ru-RU" i="1" dirty="0" err="1" smtClean="0"/>
              <a:t>програми</a:t>
            </a:r>
            <a:r>
              <a:rPr lang="ru-RU" i="1" dirty="0" smtClean="0"/>
              <a:t> </a:t>
            </a:r>
            <a:r>
              <a:rPr lang="ru-RU" i="1" dirty="0" err="1" smtClean="0"/>
              <a:t>створюють</a:t>
            </a:r>
            <a:r>
              <a:rPr lang="ru-RU" i="1" dirty="0" smtClean="0"/>
              <a:t> люди – </a:t>
            </a:r>
            <a:r>
              <a:rPr lang="ru-RU" sz="3600" i="1" dirty="0" err="1" smtClean="0">
                <a:solidFill>
                  <a:srgbClr val="FFFF00"/>
                </a:solidFill>
              </a:rPr>
              <a:t>програмісти</a:t>
            </a:r>
            <a:r>
              <a:rPr lang="ru-RU" i="1" dirty="0" smtClean="0"/>
              <a:t>.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732026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Програми</a:t>
            </a:r>
            <a:endParaRPr lang="uk-UA" dirty="0"/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3357388" y="2222454"/>
            <a:ext cx="5647345" cy="688975"/>
            <a:chOff x="720" y="1392"/>
            <a:chExt cx="4058" cy="480"/>
          </a:xfrm>
        </p:grpSpPr>
        <p:sp>
          <p:nvSpPr>
            <p:cNvPr id="5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uk-UA" sz="2000" b="1" i="1" dirty="0">
                  <a:solidFill>
                    <a:schemeClr val="bg1"/>
                  </a:solidFill>
                  <a:latin typeface="Arial" charset="0"/>
                  <a:cs typeface="+mn-cs"/>
                </a:rPr>
                <a:t>Програми для опрацювання текстів</a:t>
              </a:r>
            </a:p>
          </p:txBody>
        </p:sp>
        <p:grpSp>
          <p:nvGrpSpPr>
            <p:cNvPr id="4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7" name="AutoShape 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sz="2000" b="1" i="1">
                  <a:solidFill>
                    <a:schemeClr val="bg1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8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sz="2000" b="1" i="1">
                  <a:solidFill>
                    <a:schemeClr val="bg1"/>
                  </a:solidFill>
                  <a:latin typeface="Arial" charset="0"/>
                  <a:cs typeface="+mn-cs"/>
                </a:endParaRPr>
              </a:p>
            </p:txBody>
          </p:sp>
        </p:grpSp>
      </p:grpSp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303920" y="3019379"/>
            <a:ext cx="5645392" cy="688975"/>
            <a:chOff x="720" y="1392"/>
            <a:chExt cx="4058" cy="480"/>
          </a:xfrm>
        </p:grpSpPr>
        <p:sp>
          <p:nvSpPr>
            <p:cNvPr id="10" name="AutoShape 9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uk-UA" sz="2000" b="1" i="1" dirty="0">
                  <a:solidFill>
                    <a:schemeClr val="bg1"/>
                  </a:solidFill>
                  <a:latin typeface="Arial" charset="0"/>
                  <a:cs typeface="+mn-cs"/>
                </a:rPr>
                <a:t>Програми для опрацювання малюнків</a:t>
              </a:r>
            </a:p>
          </p:txBody>
        </p:sp>
        <p:grpSp>
          <p:nvGrpSpPr>
            <p:cNvPr id="9" name="Group 1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2" name="AutoShape 11"/>
              <p:cNvSpPr>
                <a:spLocks noChangeArrowheads="1"/>
              </p:cNvSpPr>
              <p:nvPr/>
            </p:nvSpPr>
            <p:spPr bwMode="lt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sz="2000" b="1" i="1">
                  <a:solidFill>
                    <a:schemeClr val="bg1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3" name="AutoShape 12"/>
              <p:cNvSpPr>
                <a:spLocks noChangeArrowheads="1"/>
              </p:cNvSpPr>
              <p:nvPr/>
            </p:nvSpPr>
            <p:spPr bwMode="lt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sz="2000" b="1" i="1">
                  <a:solidFill>
                    <a:schemeClr val="bg1"/>
                  </a:solidFill>
                  <a:latin typeface="Arial" charset="0"/>
                  <a:cs typeface="+mn-cs"/>
                </a:endParaRPr>
              </a:p>
            </p:txBody>
          </p:sp>
        </p:grpSp>
      </p:grpSp>
      <p:grpSp>
        <p:nvGrpSpPr>
          <p:cNvPr id="11" name="Group 18"/>
          <p:cNvGrpSpPr>
            <a:grpSpLocks/>
          </p:cNvGrpSpPr>
          <p:nvPr/>
        </p:nvGrpSpPr>
        <p:grpSpPr bwMode="auto">
          <a:xfrm>
            <a:off x="3352626" y="3879804"/>
            <a:ext cx="5647344" cy="688975"/>
            <a:chOff x="720" y="1392"/>
            <a:chExt cx="4058" cy="480"/>
          </a:xfrm>
        </p:grpSpPr>
        <p:sp>
          <p:nvSpPr>
            <p:cNvPr id="15" name="AutoShape 1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uk-UA" sz="2000" b="1" i="1" dirty="0">
                  <a:solidFill>
                    <a:schemeClr val="bg1"/>
                  </a:solidFill>
                  <a:latin typeface="Arial" charset="0"/>
                  <a:cs typeface="+mn-cs"/>
                </a:rPr>
                <a:t>Програми для опрацювання звуків, відео</a:t>
              </a:r>
            </a:p>
          </p:txBody>
        </p:sp>
        <p:grpSp>
          <p:nvGrpSpPr>
            <p:cNvPr id="14" name="Group 2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7" name="AutoShape 2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sz="2000" b="1" i="1">
                  <a:solidFill>
                    <a:schemeClr val="bg1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8" name="AutoShape 2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sz="2000" b="1" i="1">
                  <a:solidFill>
                    <a:schemeClr val="bg1"/>
                  </a:solidFill>
                  <a:latin typeface="Arial" charset="0"/>
                  <a:cs typeface="+mn-cs"/>
                </a:endParaRPr>
              </a:p>
            </p:txBody>
          </p:sp>
        </p:grpSp>
      </p:grpSp>
      <p:sp>
        <p:nvSpPr>
          <p:cNvPr id="19" name="Text Box 25"/>
          <p:cNvSpPr txBox="1">
            <a:spLocks noChangeArrowheads="1"/>
          </p:cNvSpPr>
          <p:nvPr/>
        </p:nvSpPr>
        <p:spPr bwMode="black">
          <a:xfrm>
            <a:off x="2297113" y="4503738"/>
            <a:ext cx="4213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FontTx/>
              <a:buNone/>
            </a:pPr>
            <a:r>
              <a:rPr lang="en-US" altLang="uk-UA" sz="2400" b="1">
                <a:solidFill>
                  <a:srgbClr val="FFFFFF"/>
                </a:solidFill>
              </a:rPr>
              <a:t>  </a:t>
            </a:r>
          </a:p>
        </p:txBody>
      </p:sp>
      <p:sp>
        <p:nvSpPr>
          <p:cNvPr id="20" name="AutoShape 35"/>
          <p:cNvSpPr>
            <a:spLocks noChangeArrowheads="1"/>
          </p:cNvSpPr>
          <p:nvPr/>
        </p:nvSpPr>
        <p:spPr bwMode="auto">
          <a:xfrm>
            <a:off x="914400" y="1752600"/>
            <a:ext cx="6553200" cy="720725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905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uk-UA" altLang="uk-UA" sz="1800" b="1">
              <a:solidFill>
                <a:srgbClr val="000000"/>
              </a:solidFill>
            </a:endParaRPr>
          </a:p>
        </p:txBody>
      </p:sp>
      <p:grpSp>
        <p:nvGrpSpPr>
          <p:cNvPr id="16" name="Group 13"/>
          <p:cNvGrpSpPr>
            <a:grpSpLocks/>
          </p:cNvGrpSpPr>
          <p:nvPr/>
        </p:nvGrpSpPr>
        <p:grpSpPr bwMode="auto">
          <a:xfrm>
            <a:off x="292806" y="1460454"/>
            <a:ext cx="5647345" cy="688975"/>
            <a:chOff x="720" y="1392"/>
            <a:chExt cx="4058" cy="480"/>
          </a:xfrm>
        </p:grpSpPr>
        <p:sp>
          <p:nvSpPr>
            <p:cNvPr id="22" name="AutoShape 14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shade val="92157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uk-UA" sz="2000" b="1" i="1" dirty="0">
                  <a:solidFill>
                    <a:schemeClr val="bg1"/>
                  </a:solidFill>
                  <a:latin typeface="Arial" charset="0"/>
                  <a:cs typeface="+mn-cs"/>
                </a:rPr>
                <a:t>Програми для керування комп'ютером </a:t>
              </a:r>
            </a:p>
          </p:txBody>
        </p:sp>
        <p:grpSp>
          <p:nvGrpSpPr>
            <p:cNvPr id="21" name="Group 1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4" name="AutoShape 16"/>
              <p:cNvSpPr>
                <a:spLocks noChangeArrowheads="1"/>
              </p:cNvSpPr>
              <p:nvPr/>
            </p:nvSpPr>
            <p:spPr bwMode="lt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alpha val="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sz="2000" b="1" i="1">
                  <a:solidFill>
                    <a:schemeClr val="bg1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25" name="AutoShape 17"/>
              <p:cNvSpPr>
                <a:spLocks noChangeArrowheads="1"/>
              </p:cNvSpPr>
              <p:nvPr/>
            </p:nvSpPr>
            <p:spPr bwMode="lt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sz="2000" b="1" i="1">
                  <a:solidFill>
                    <a:schemeClr val="bg1"/>
                  </a:solidFill>
                  <a:latin typeface="Arial" charset="0"/>
                  <a:cs typeface="+mn-cs"/>
                </a:endParaRPr>
              </a:p>
            </p:txBody>
          </p:sp>
        </p:grpSp>
      </p:grpSp>
      <p:grpSp>
        <p:nvGrpSpPr>
          <p:cNvPr id="23" name="Group 3"/>
          <p:cNvGrpSpPr>
            <a:grpSpLocks/>
          </p:cNvGrpSpPr>
          <p:nvPr/>
        </p:nvGrpSpPr>
        <p:grpSpPr bwMode="auto">
          <a:xfrm>
            <a:off x="315032" y="4798966"/>
            <a:ext cx="5997008" cy="688975"/>
            <a:chOff x="720" y="1392"/>
            <a:chExt cx="4058" cy="480"/>
          </a:xfrm>
        </p:grpSpPr>
        <p:sp>
          <p:nvSpPr>
            <p:cNvPr id="29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uk-UA" sz="2000" b="1" i="1" dirty="0">
                  <a:solidFill>
                    <a:schemeClr val="bg1"/>
                  </a:solidFill>
                  <a:latin typeface="Arial" charset="0"/>
                  <a:cs typeface="+mn-cs"/>
                </a:rPr>
                <a:t>Програми для опрацювання числових даних</a:t>
              </a:r>
            </a:p>
          </p:txBody>
        </p:sp>
        <p:grpSp>
          <p:nvGrpSpPr>
            <p:cNvPr id="26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31" name="AutoShape 6"/>
              <p:cNvSpPr>
                <a:spLocks noChangeArrowheads="1"/>
              </p:cNvSpPr>
              <p:nvPr/>
            </p:nvSpPr>
            <p:spPr bwMode="gray">
              <a:xfrm>
                <a:off x="747" y="1736"/>
                <a:ext cx="3985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sz="2000" b="1" i="1">
                  <a:solidFill>
                    <a:schemeClr val="bg1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2" name="AutoShape 7"/>
              <p:cNvSpPr>
                <a:spLocks noChangeArrowheads="1"/>
              </p:cNvSpPr>
              <p:nvPr/>
            </p:nvSpPr>
            <p:spPr bwMode="gray">
              <a:xfrm>
                <a:off x="747" y="1407"/>
                <a:ext cx="3985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sz="2000" b="1" i="1">
                  <a:solidFill>
                    <a:schemeClr val="bg1"/>
                  </a:solidFill>
                  <a:latin typeface="Arial" charset="0"/>
                  <a:cs typeface="+mn-cs"/>
                </a:endParaRPr>
              </a:p>
            </p:txBody>
          </p:sp>
        </p:grpSp>
      </p:grpSp>
      <p:grpSp>
        <p:nvGrpSpPr>
          <p:cNvPr id="27" name="Group 8"/>
          <p:cNvGrpSpPr>
            <a:grpSpLocks/>
          </p:cNvGrpSpPr>
          <p:nvPr/>
        </p:nvGrpSpPr>
        <p:grpSpPr bwMode="auto">
          <a:xfrm>
            <a:off x="3347864" y="5641929"/>
            <a:ext cx="5645392" cy="688975"/>
            <a:chOff x="720" y="1392"/>
            <a:chExt cx="4058" cy="480"/>
          </a:xfrm>
        </p:grpSpPr>
        <p:sp>
          <p:nvSpPr>
            <p:cNvPr id="34" name="AutoShape 9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uk-UA" sz="2000" b="1" i="1" dirty="0">
                  <a:solidFill>
                    <a:schemeClr val="bg1"/>
                  </a:solidFill>
                  <a:latin typeface="Arial" charset="0"/>
                  <a:cs typeface="+mn-cs"/>
                </a:rPr>
                <a:t>Програми для роботи в Інтернеті</a:t>
              </a:r>
            </a:p>
          </p:txBody>
        </p:sp>
        <p:grpSp>
          <p:nvGrpSpPr>
            <p:cNvPr id="28" name="Group 1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36" name="AutoShape 11"/>
              <p:cNvSpPr>
                <a:spLocks noChangeArrowheads="1"/>
              </p:cNvSpPr>
              <p:nvPr/>
            </p:nvSpPr>
            <p:spPr bwMode="lt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sz="2000" b="1" i="1">
                  <a:solidFill>
                    <a:schemeClr val="bg1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7" name="AutoShape 12"/>
              <p:cNvSpPr>
                <a:spLocks noChangeArrowheads="1"/>
              </p:cNvSpPr>
              <p:nvPr/>
            </p:nvSpPr>
            <p:spPr bwMode="lt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sz="2000" b="1" i="1">
                  <a:solidFill>
                    <a:schemeClr val="bg1"/>
                  </a:solidFill>
                  <a:latin typeface="Arial" charset="0"/>
                  <a:cs typeface="+mn-cs"/>
                </a:endParaRPr>
              </a:p>
            </p:txBody>
          </p:sp>
        </p:grpSp>
      </p:grpSp>
      <p:pic>
        <p:nvPicPr>
          <p:cNvPr id="41" name="Picture 3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576" y="3699741"/>
            <a:ext cx="952960" cy="95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Рисунок 8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447" y="2192552"/>
            <a:ext cx="767174" cy="767174"/>
          </a:xfrm>
          <a:prstGeom prst="rect">
            <a:avLst/>
          </a:prstGeom>
        </p:spPr>
      </p:pic>
      <p:pic>
        <p:nvPicPr>
          <p:cNvPr id="86" name="Рисунок 8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338" y="4717380"/>
            <a:ext cx="770561" cy="770561"/>
          </a:xfrm>
          <a:prstGeom prst="rect">
            <a:avLst/>
          </a:prstGeom>
        </p:spPr>
      </p:pic>
      <p:pic>
        <p:nvPicPr>
          <p:cNvPr id="87" name="Рисунок 8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188" y="5495184"/>
            <a:ext cx="941279" cy="941279"/>
          </a:xfrm>
          <a:prstGeom prst="rect">
            <a:avLst/>
          </a:prstGeom>
        </p:spPr>
      </p:pic>
      <p:pic>
        <p:nvPicPr>
          <p:cNvPr id="88" name="Рисунок 8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390" y="1098442"/>
            <a:ext cx="1127780" cy="1127780"/>
          </a:xfrm>
          <a:prstGeom prst="rect">
            <a:avLst/>
          </a:prstGeom>
        </p:spPr>
      </p:pic>
      <p:pic>
        <p:nvPicPr>
          <p:cNvPr id="89" name="Рисунок 8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812" y="2998140"/>
            <a:ext cx="810587" cy="81058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83756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Autofit/>
          </a:bodyPr>
          <a:lstStyle/>
          <a:p>
            <a:r>
              <a:rPr lang="uk-UA" sz="4000" dirty="0" smtClean="0"/>
              <a:t>Запуск програм на виконання</a:t>
            </a:r>
            <a:endParaRPr lang="uk-UA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867" y="2734638"/>
            <a:ext cx="9033073" cy="3862714"/>
          </a:xfrm>
          <a:prstGeom prst="rect">
            <a:avLst/>
          </a:prstGeom>
        </p:spPr>
      </p:pic>
      <p:sp>
        <p:nvSpPr>
          <p:cNvPr id="5" name="Округлений прямокутник 4"/>
          <p:cNvSpPr/>
          <p:nvPr/>
        </p:nvSpPr>
        <p:spPr>
          <a:xfrm>
            <a:off x="323528" y="1052736"/>
            <a:ext cx="8568952" cy="1574091"/>
          </a:xfrm>
          <a:prstGeom prst="roundRect">
            <a:avLst/>
          </a:prstGeom>
          <a:solidFill>
            <a:schemeClr val="accent2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just"/>
            <a:r>
              <a:rPr lang="ru-RU" sz="2400" b="1" i="1" dirty="0" smtClean="0"/>
              <a:t>1. Пуск </a:t>
            </a:r>
            <a:r>
              <a:rPr lang="ru-RU" sz="2400" b="1" i="1" dirty="0"/>
              <a:t>⇒ </a:t>
            </a:r>
            <a:r>
              <a:rPr lang="ru-RU" sz="2400" b="1" i="1" dirty="0" err="1"/>
              <a:t>Усі</a:t>
            </a:r>
            <a:r>
              <a:rPr lang="ru-RU" sz="2400" b="1" i="1" dirty="0"/>
              <a:t> </a:t>
            </a:r>
            <a:r>
              <a:rPr lang="ru-RU" sz="2400" b="1" i="1" dirty="0" err="1"/>
              <a:t>програми</a:t>
            </a:r>
            <a:r>
              <a:rPr lang="ru-RU" sz="2400" b="1" i="1" dirty="0"/>
              <a:t> ⇒ </a:t>
            </a:r>
            <a:r>
              <a:rPr lang="ru-RU" sz="2400" b="1" i="1" dirty="0" err="1"/>
              <a:t>Стандартні</a:t>
            </a:r>
            <a:r>
              <a:rPr lang="ru-RU" sz="2400" b="1" i="1" dirty="0"/>
              <a:t> ⇒   </a:t>
            </a:r>
          </a:p>
          <a:p>
            <a:pPr indent="457200" algn="just"/>
            <a:r>
              <a:rPr lang="ru-RU" sz="2400" b="1" i="1" dirty="0"/>
              <a:t>Калькулятор</a:t>
            </a:r>
            <a:r>
              <a:rPr lang="ru-RU" sz="2400" b="1" i="1" dirty="0" smtClean="0"/>
              <a:t>.</a:t>
            </a:r>
          </a:p>
          <a:p>
            <a:pPr indent="457200" algn="just"/>
            <a:r>
              <a:rPr lang="ru-RU" sz="2400" b="1" i="1" dirty="0" smtClean="0"/>
              <a:t>2. </a:t>
            </a:r>
            <a:r>
              <a:rPr lang="ru-RU" sz="2400" b="1" i="1" dirty="0" err="1" smtClean="0"/>
              <a:t>Двічі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клацнути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ліву</a:t>
            </a:r>
            <a:r>
              <a:rPr lang="ru-RU" sz="2400" b="1" i="1" dirty="0" smtClean="0"/>
              <a:t> кнопку </a:t>
            </a:r>
            <a:r>
              <a:rPr lang="ru-RU" sz="2400" b="1" i="1" dirty="0" err="1" smtClean="0"/>
              <a:t>миші</a:t>
            </a:r>
            <a:r>
              <a:rPr lang="ru-RU" sz="2400" b="1" i="1" dirty="0" smtClean="0"/>
              <a:t> по значку </a:t>
            </a:r>
            <a:r>
              <a:rPr lang="ru-RU" sz="2400" b="1" i="1" dirty="0" err="1" smtClean="0"/>
              <a:t>програми</a:t>
            </a:r>
            <a:r>
              <a:rPr lang="ru-RU" sz="2400" b="1" i="1" dirty="0" smtClean="0"/>
              <a:t> Калькулятор.</a:t>
            </a:r>
            <a:endParaRPr lang="ru-RU" sz="2400" b="1" i="1" dirty="0"/>
          </a:p>
        </p:txBody>
      </p:sp>
    </p:spTree>
    <p:extLst>
      <p:ext uri="{BB962C8B-B14F-4D97-AF65-F5344CB8AC3E}">
        <p14:creationId xmlns="" xmlns:p14="http://schemas.microsoft.com/office/powerpoint/2010/main" val="22124980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Вікно програми блокнот</a:t>
            </a:r>
            <a:endParaRPr lang="uk-UA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124743"/>
            <a:ext cx="8352928" cy="57516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611083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Завершення  роботи  з  програмою</a:t>
            </a:r>
            <a:endParaRPr lang="uk-UA" dirty="0"/>
          </a:p>
        </p:txBody>
      </p:sp>
      <p:sp>
        <p:nvSpPr>
          <p:cNvPr id="3" name="Округлений прямокутник 2"/>
          <p:cNvSpPr/>
          <p:nvPr/>
        </p:nvSpPr>
        <p:spPr>
          <a:xfrm>
            <a:off x="179512" y="1808619"/>
            <a:ext cx="8568952" cy="3996645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just"/>
            <a:r>
              <a:rPr lang="ru-RU" sz="2400" b="1" i="1" dirty="0"/>
              <a:t>Для </a:t>
            </a:r>
            <a:r>
              <a:rPr lang="ru-RU" sz="2400" b="1" i="1" dirty="0" err="1" smtClean="0"/>
              <a:t>завершення</a:t>
            </a:r>
            <a:r>
              <a:rPr lang="ru-RU" sz="2400" b="1" i="1" dirty="0" smtClean="0"/>
              <a:t> </a:t>
            </a:r>
            <a:r>
              <a:rPr lang="ru-RU" sz="2400" b="1" i="1" dirty="0" err="1"/>
              <a:t>роботи</a:t>
            </a:r>
            <a:r>
              <a:rPr lang="ru-RU" sz="2400" b="1" i="1" dirty="0"/>
              <a:t> з </a:t>
            </a:r>
            <a:r>
              <a:rPr lang="ru-RU" sz="2400" b="1" i="1" dirty="0" err="1"/>
              <a:t>програмою</a:t>
            </a:r>
            <a:r>
              <a:rPr lang="ru-RU" sz="2400" b="1" i="1" dirty="0"/>
              <a:t> </a:t>
            </a:r>
            <a:r>
              <a:rPr lang="ru-RU" sz="2400" b="1" i="1" dirty="0" err="1"/>
              <a:t>достатньо</a:t>
            </a:r>
            <a:r>
              <a:rPr lang="ru-RU" sz="2400" b="1" i="1" dirty="0"/>
              <a:t> </a:t>
            </a:r>
            <a:r>
              <a:rPr lang="ru-RU" sz="2400" b="1" i="1" dirty="0" err="1"/>
              <a:t>вибрати</a:t>
            </a:r>
            <a:r>
              <a:rPr lang="ru-RU" sz="2400" b="1" i="1" dirty="0"/>
              <a:t> кнопку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Закрити</a:t>
            </a:r>
            <a:endParaRPr lang="ru-RU" sz="2400" b="1" i="1" dirty="0" smtClean="0">
              <a:solidFill>
                <a:srgbClr val="FFFF00"/>
              </a:solidFill>
            </a:endParaRPr>
          </a:p>
          <a:p>
            <a:pPr indent="457200" algn="just"/>
            <a:endParaRPr lang="ru-RU" sz="2400" b="1" i="1" dirty="0" smtClean="0"/>
          </a:p>
          <a:p>
            <a:pPr indent="457200" algn="just"/>
            <a:r>
              <a:rPr lang="ru-RU" sz="2400" b="1" i="1" dirty="0"/>
              <a:t>З</a:t>
            </a:r>
            <a:r>
              <a:rPr lang="ru-RU" sz="2400" b="1" i="1" dirty="0" smtClean="0"/>
              <a:t>ав</a:t>
            </a:r>
            <a:r>
              <a:rPr lang="uk-UA" sz="2400" b="1" i="1" dirty="0" smtClean="0"/>
              <a:t>е</a:t>
            </a:r>
            <a:r>
              <a:rPr lang="ru-RU" sz="2400" b="1" i="1" dirty="0" err="1" smtClean="0"/>
              <a:t>рш</a:t>
            </a:r>
            <a:r>
              <a:rPr lang="uk-UA" sz="2400" b="1" i="1" dirty="0" smtClean="0"/>
              <a:t>е</a:t>
            </a:r>
            <a:r>
              <a:rPr lang="ru-RU" sz="2400" b="1" i="1" dirty="0" err="1" smtClean="0"/>
              <a:t>ння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роботи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більшості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програм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є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використання</a:t>
            </a:r>
            <a:r>
              <a:rPr lang="ru-RU" sz="2400" b="1" i="1" dirty="0" smtClean="0"/>
              <a:t> м</a:t>
            </a:r>
            <a:r>
              <a:rPr lang="uk-UA" sz="2400" b="1" i="1" dirty="0" smtClean="0"/>
              <a:t>е</a:t>
            </a:r>
            <a:r>
              <a:rPr lang="ru-RU" sz="2400" b="1" i="1" dirty="0" smtClean="0"/>
              <a:t>ню </a:t>
            </a:r>
            <a:r>
              <a:rPr lang="ru-RU" sz="2400" b="1" i="1" dirty="0" err="1" smtClean="0"/>
              <a:t>програми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з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виконанням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такої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послідовності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дій</a:t>
            </a:r>
            <a:r>
              <a:rPr lang="ru-RU" sz="2400" b="1" i="1" dirty="0" smtClean="0"/>
              <a:t>: </a:t>
            </a:r>
          </a:p>
          <a:p>
            <a:pPr indent="457200" algn="just"/>
            <a:r>
              <a:rPr lang="ru-RU" sz="2400" b="1" i="1" dirty="0" smtClean="0">
                <a:solidFill>
                  <a:srgbClr val="FFFF00"/>
                </a:solidFill>
              </a:rPr>
              <a:t>Файл </a:t>
            </a:r>
            <a:r>
              <a:rPr lang="ru-RU" sz="2400" b="1" i="1" dirty="0">
                <a:solidFill>
                  <a:srgbClr val="FFFF00"/>
                </a:solidFill>
              </a:rPr>
              <a:t>⇒ </a:t>
            </a:r>
            <a:r>
              <a:rPr lang="ru-RU" sz="2400" b="1" i="1" dirty="0" err="1">
                <a:solidFill>
                  <a:srgbClr val="FFFF00"/>
                </a:solidFill>
              </a:rPr>
              <a:t>Вихід</a:t>
            </a:r>
            <a:r>
              <a:rPr lang="ru-RU" sz="2400" b="1" i="1" dirty="0">
                <a:solidFill>
                  <a:srgbClr val="FFFF00"/>
                </a:solidFill>
              </a:rPr>
              <a:t> (</a:t>
            </a:r>
            <a:r>
              <a:rPr lang="ru-RU" sz="2400" b="1" i="1" dirty="0" err="1">
                <a:solidFill>
                  <a:srgbClr val="FFFF00"/>
                </a:solidFill>
              </a:rPr>
              <a:t>Закрити</a:t>
            </a:r>
            <a:r>
              <a:rPr lang="ru-RU" sz="2400" b="1" i="1" dirty="0">
                <a:solidFill>
                  <a:srgbClr val="FFFF00"/>
                </a:solidFill>
              </a:rPr>
              <a:t>)</a:t>
            </a:r>
            <a:r>
              <a:rPr lang="ru-RU" sz="2400" b="1" i="1" dirty="0"/>
              <a:t>. </a:t>
            </a:r>
            <a:endParaRPr lang="ru-RU" sz="2400" b="1" i="1" dirty="0" smtClean="0"/>
          </a:p>
          <a:p>
            <a:pPr indent="457200" algn="just"/>
            <a:endParaRPr lang="ru-RU" sz="2400" b="1" i="1" dirty="0"/>
          </a:p>
          <a:p>
            <a:pPr indent="457200" algn="just"/>
            <a:r>
              <a:rPr lang="ru-RU" sz="2400" b="1" i="1" dirty="0"/>
              <a:t>У </a:t>
            </a:r>
            <a:r>
              <a:rPr lang="ru-RU" sz="2400" b="1" i="1" dirty="0" err="1" smtClean="0"/>
              <a:t>д</a:t>
            </a:r>
            <a:r>
              <a:rPr lang="uk-UA" sz="2400" b="1" i="1" dirty="0"/>
              <a:t>е</a:t>
            </a:r>
            <a:r>
              <a:rPr lang="ru-RU" sz="2400" b="1" i="1" dirty="0" err="1" smtClean="0"/>
              <a:t>яких</a:t>
            </a:r>
            <a:r>
              <a:rPr lang="ru-RU" sz="2400" b="1" i="1" dirty="0" smtClean="0"/>
              <a:t> </a:t>
            </a:r>
            <a:r>
              <a:rPr lang="ru-RU" sz="2400" b="1" i="1" dirty="0" err="1"/>
              <a:t>випадках</a:t>
            </a:r>
            <a:r>
              <a:rPr lang="ru-RU" sz="2400" b="1" i="1" dirty="0"/>
              <a:t> для </a:t>
            </a:r>
            <a:r>
              <a:rPr lang="ru-RU" sz="2400" b="1" i="1" dirty="0" err="1"/>
              <a:t>закриття</a:t>
            </a:r>
            <a:r>
              <a:rPr lang="ru-RU" sz="2400" b="1" i="1" dirty="0"/>
              <a:t> </a:t>
            </a:r>
            <a:r>
              <a:rPr lang="ru-RU" sz="2400" b="1" i="1" dirty="0" err="1"/>
              <a:t>вікна</a:t>
            </a:r>
            <a:r>
              <a:rPr lang="ru-RU" sz="2400" b="1" i="1" dirty="0"/>
              <a:t> </a:t>
            </a:r>
            <a:r>
              <a:rPr lang="ru-RU" sz="2400" b="1" i="1" dirty="0" err="1"/>
              <a:t>достатньо</a:t>
            </a:r>
            <a:r>
              <a:rPr lang="ru-RU" sz="2400" b="1" i="1" dirty="0"/>
              <a:t> </a:t>
            </a:r>
            <a:r>
              <a:rPr lang="ru-RU" sz="2400" b="1" i="1" dirty="0" err="1" smtClean="0"/>
              <a:t>натиснути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клавішу</a:t>
            </a:r>
            <a:r>
              <a:rPr lang="ru-RU" sz="2400" b="1" i="1" dirty="0" smtClean="0"/>
              <a:t> </a:t>
            </a:r>
            <a:r>
              <a:rPr lang="en-US" sz="2400" b="1" i="1" dirty="0">
                <a:solidFill>
                  <a:srgbClr val="FFFF00"/>
                </a:solidFill>
              </a:rPr>
              <a:t>Esc</a:t>
            </a:r>
            <a:endParaRPr lang="ru-RU" sz="2400" b="1" i="1" dirty="0">
              <a:solidFill>
                <a:srgbClr val="FFFF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564904"/>
            <a:ext cx="1072674" cy="4469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5301208"/>
            <a:ext cx="940679" cy="109745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811543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Чи знаєте ви, що…</a:t>
            </a:r>
            <a:endParaRPr lang="uk-UA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1844824"/>
            <a:ext cx="3024336" cy="4026027"/>
          </a:xfrm>
          <a:prstGeom prst="rect">
            <a:avLst/>
          </a:prstGeom>
        </p:spPr>
      </p:pic>
      <p:sp>
        <p:nvSpPr>
          <p:cNvPr id="6" name="Округлена прямокутна виноска 5"/>
          <p:cNvSpPr/>
          <p:nvPr/>
        </p:nvSpPr>
        <p:spPr>
          <a:xfrm>
            <a:off x="107504" y="1412776"/>
            <a:ext cx="5688632" cy="4356685"/>
          </a:xfrm>
          <a:prstGeom prst="wedgeRoundRectCallout">
            <a:avLst>
              <a:gd name="adj1" fmla="val 55718"/>
              <a:gd name="adj2" fmla="val -11189"/>
              <a:gd name="adj3" fmla="val 16667"/>
            </a:avLst>
          </a:prstGeom>
          <a:solidFill>
            <a:schemeClr val="accent1">
              <a:lumMod val="75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FFFF00"/>
                </a:solidFill>
              </a:rPr>
              <a:t>Ющенко Катерина </a:t>
            </a:r>
            <a:r>
              <a:rPr lang="ru-RU" sz="2400" b="1" i="1" dirty="0" err="1">
                <a:solidFill>
                  <a:srgbClr val="FFFF00"/>
                </a:solidFill>
              </a:rPr>
              <a:t>Логвинівна</a:t>
            </a:r>
            <a:r>
              <a:rPr lang="ru-RU" sz="2400" b="1" i="1" dirty="0">
                <a:solidFill>
                  <a:srgbClr val="FFFF00"/>
                </a:solidFill>
              </a:rPr>
              <a:t> </a:t>
            </a:r>
            <a:r>
              <a:rPr lang="ru-RU" sz="2400" b="1" i="1" dirty="0"/>
              <a:t>(1919–2001</a:t>
            </a:r>
            <a:r>
              <a:rPr lang="ru-RU" sz="2400" b="1" i="1" dirty="0" smtClean="0"/>
              <a:t>) – </a:t>
            </a:r>
            <a:r>
              <a:rPr lang="ru-RU" sz="2400" b="1" i="1" dirty="0"/>
              <a:t>одна з перших </a:t>
            </a:r>
            <a:r>
              <a:rPr lang="ru-RU" sz="2400" b="1" i="1" dirty="0" err="1"/>
              <a:t>програмістів</a:t>
            </a:r>
            <a:r>
              <a:rPr lang="ru-RU" sz="2400" b="1" i="1" dirty="0"/>
              <a:t> в </a:t>
            </a:r>
            <a:r>
              <a:rPr lang="ru-RU" sz="2400" b="1" i="1" dirty="0" err="1"/>
              <a:t>Україні</a:t>
            </a:r>
            <a:r>
              <a:rPr lang="ru-RU" sz="2400" b="1" i="1" dirty="0"/>
              <a:t>, </a:t>
            </a:r>
            <a:r>
              <a:rPr lang="ru-RU" sz="2400" b="1" i="1" dirty="0" err="1"/>
              <a:t>складала</a:t>
            </a:r>
            <a:r>
              <a:rPr lang="ru-RU" sz="2400" b="1" i="1" dirty="0"/>
              <a:t> </a:t>
            </a:r>
            <a:r>
              <a:rPr lang="ru-RU" sz="2400" b="1" i="1" dirty="0" err="1"/>
              <a:t>програми</a:t>
            </a:r>
            <a:r>
              <a:rPr lang="ru-RU" sz="2400" b="1" i="1" dirty="0"/>
              <a:t> для </a:t>
            </a:r>
            <a:r>
              <a:rPr lang="ru-RU" sz="2400" b="1" i="1" dirty="0" err="1"/>
              <a:t>першого</a:t>
            </a:r>
            <a:r>
              <a:rPr lang="ru-RU" sz="2400" b="1" i="1" dirty="0"/>
              <a:t> в </a:t>
            </a:r>
            <a:r>
              <a:rPr lang="ru-RU" sz="2400" b="1" i="1" dirty="0" err="1"/>
              <a:t>Україні</a:t>
            </a:r>
            <a:r>
              <a:rPr lang="ru-RU" sz="2400" b="1" i="1" dirty="0"/>
              <a:t> </a:t>
            </a:r>
            <a:r>
              <a:rPr lang="ru-RU" sz="2400" b="1" i="1" dirty="0" err="1" smtClean="0"/>
              <a:t>комп’ютера</a:t>
            </a:r>
            <a:r>
              <a:rPr lang="ru-RU" sz="2400" b="1" i="1" dirty="0" smtClean="0"/>
              <a:t> </a:t>
            </a:r>
            <a:r>
              <a:rPr lang="ru-RU" sz="2400" b="1" i="1" dirty="0"/>
              <a:t>МЭСМ. </a:t>
            </a:r>
            <a:r>
              <a:rPr lang="ru-RU" sz="2400" b="1" i="1" dirty="0" err="1"/>
              <a:t>Близько</a:t>
            </a:r>
            <a:r>
              <a:rPr lang="ru-RU" sz="2400" b="1" i="1" dirty="0"/>
              <a:t> 40 </a:t>
            </a:r>
            <a:r>
              <a:rPr lang="ru-RU" sz="2400" b="1" i="1" dirty="0" err="1"/>
              <a:t>років</a:t>
            </a:r>
            <a:r>
              <a:rPr lang="ru-RU" sz="2400" b="1" i="1" dirty="0"/>
              <a:t> </a:t>
            </a:r>
            <a:r>
              <a:rPr lang="ru-RU" sz="2400" b="1" i="1" dirty="0" err="1"/>
              <a:t>працювала</a:t>
            </a:r>
            <a:r>
              <a:rPr lang="ru-RU" sz="2400" b="1" i="1" dirty="0"/>
              <a:t> в </a:t>
            </a:r>
            <a:r>
              <a:rPr lang="ru-RU" sz="2400" b="1" i="1" dirty="0" err="1"/>
              <a:t>Інституті</a:t>
            </a:r>
            <a:r>
              <a:rPr lang="ru-RU" sz="2400" b="1" i="1" dirty="0"/>
              <a:t> </a:t>
            </a:r>
            <a:r>
              <a:rPr lang="ru-RU" sz="2400" b="1" i="1" dirty="0" err="1"/>
              <a:t>кібернетики</a:t>
            </a:r>
            <a:r>
              <a:rPr lang="ru-RU" sz="2400" b="1" i="1" dirty="0"/>
              <a:t> </a:t>
            </a:r>
            <a:r>
              <a:rPr lang="ru-RU" sz="2400" b="1" i="1" dirty="0" err="1"/>
              <a:t>Академії</a:t>
            </a:r>
            <a:r>
              <a:rPr lang="ru-RU" sz="2400" b="1" i="1" dirty="0"/>
              <a:t> наук </a:t>
            </a:r>
            <a:r>
              <a:rPr lang="ru-RU" sz="2400" b="1" i="1" dirty="0" err="1"/>
              <a:t>України</a:t>
            </a:r>
            <a:r>
              <a:rPr lang="ru-RU" sz="2400" b="1" i="1" dirty="0"/>
              <a:t>.</a:t>
            </a:r>
            <a:endParaRPr lang="ru-RU" sz="2400" b="1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31038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golubii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golubii</Template>
  <TotalTime>137</TotalTime>
  <Words>541</Words>
  <Application>Microsoft Office PowerPoint</Application>
  <PresentationFormat>Экран (4:3)</PresentationFormat>
  <Paragraphs>122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golubii</vt:lpstr>
      <vt:lpstr>Тема 10. Поняття про програму. Вікно програми</vt:lpstr>
      <vt:lpstr>Слайд 2</vt:lpstr>
      <vt:lpstr>Слайд 3</vt:lpstr>
      <vt:lpstr>Слайд 4</vt:lpstr>
      <vt:lpstr>Програми</vt:lpstr>
      <vt:lpstr>Запуск програм на виконання</vt:lpstr>
      <vt:lpstr>Вікно програми блокнот</vt:lpstr>
      <vt:lpstr>Завершення  роботи  з  програмою</vt:lpstr>
      <vt:lpstr>Чи знаєте ви, що…</vt:lpstr>
      <vt:lpstr>Завдання 1 </vt:lpstr>
      <vt:lpstr>Завдання 2 </vt:lpstr>
      <vt:lpstr>Фізкультхвилинка</vt:lpstr>
      <vt:lpstr>Гра “Так - ні”</vt:lpstr>
      <vt:lpstr>Працюємо за комп’ютером</vt:lpstr>
      <vt:lpstr>Слайд 15</vt:lpstr>
      <vt:lpstr>Домашнє завдання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17</cp:revision>
  <dcterms:created xsi:type="dcterms:W3CDTF">2014-03-09T10:55:14Z</dcterms:created>
  <dcterms:modified xsi:type="dcterms:W3CDTF">2014-03-09T13:34:25Z</dcterms:modified>
</cp:coreProperties>
</file>